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9144000" cy="6858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72827" y="2019900"/>
            <a:ext cx="2954655" cy="323215"/>
          </a:xfrm>
          <a:custGeom>
            <a:avLst/>
            <a:gdLst/>
            <a:ahLst/>
            <a:cxnLst/>
            <a:rect l="l" t="t" r="r" b="b"/>
            <a:pathLst>
              <a:path w="2954654" h="323214">
                <a:moveTo>
                  <a:pt x="2897407" y="0"/>
                </a:moveTo>
                <a:lnTo>
                  <a:pt x="57107" y="0"/>
                </a:lnTo>
                <a:lnTo>
                  <a:pt x="32122" y="32619"/>
                </a:lnTo>
                <a:lnTo>
                  <a:pt x="14276" y="71891"/>
                </a:lnTo>
                <a:lnTo>
                  <a:pt x="3569" y="115599"/>
                </a:lnTo>
                <a:lnTo>
                  <a:pt x="0" y="161524"/>
                </a:lnTo>
                <a:lnTo>
                  <a:pt x="3569" y="207449"/>
                </a:lnTo>
                <a:lnTo>
                  <a:pt x="14276" y="251157"/>
                </a:lnTo>
                <a:lnTo>
                  <a:pt x="32122" y="290429"/>
                </a:lnTo>
                <a:lnTo>
                  <a:pt x="57107" y="323048"/>
                </a:lnTo>
                <a:lnTo>
                  <a:pt x="2897407" y="323048"/>
                </a:lnTo>
                <a:lnTo>
                  <a:pt x="2922391" y="290429"/>
                </a:lnTo>
                <a:lnTo>
                  <a:pt x="2940237" y="251157"/>
                </a:lnTo>
                <a:lnTo>
                  <a:pt x="2950945" y="207449"/>
                </a:lnTo>
                <a:lnTo>
                  <a:pt x="2954514" y="161524"/>
                </a:lnTo>
                <a:lnTo>
                  <a:pt x="2950945" y="115599"/>
                </a:lnTo>
                <a:lnTo>
                  <a:pt x="2940237" y="71891"/>
                </a:lnTo>
                <a:lnTo>
                  <a:pt x="2922391" y="32619"/>
                </a:lnTo>
                <a:lnTo>
                  <a:pt x="2897407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82132" y="2019900"/>
            <a:ext cx="4186554" cy="323215"/>
          </a:xfrm>
          <a:custGeom>
            <a:avLst/>
            <a:gdLst/>
            <a:ahLst/>
            <a:cxnLst/>
            <a:rect l="l" t="t" r="r" b="b"/>
            <a:pathLst>
              <a:path w="4186554" h="323214">
                <a:moveTo>
                  <a:pt x="4129415" y="0"/>
                </a:moveTo>
                <a:lnTo>
                  <a:pt x="57107" y="0"/>
                </a:lnTo>
                <a:lnTo>
                  <a:pt x="32122" y="32619"/>
                </a:lnTo>
                <a:lnTo>
                  <a:pt x="14276" y="71891"/>
                </a:lnTo>
                <a:lnTo>
                  <a:pt x="3569" y="115599"/>
                </a:lnTo>
                <a:lnTo>
                  <a:pt x="0" y="161524"/>
                </a:lnTo>
                <a:lnTo>
                  <a:pt x="3569" y="207449"/>
                </a:lnTo>
                <a:lnTo>
                  <a:pt x="14276" y="251157"/>
                </a:lnTo>
                <a:lnTo>
                  <a:pt x="32122" y="290429"/>
                </a:lnTo>
                <a:lnTo>
                  <a:pt x="57107" y="323048"/>
                </a:lnTo>
                <a:lnTo>
                  <a:pt x="4129415" y="323048"/>
                </a:lnTo>
                <a:lnTo>
                  <a:pt x="4154399" y="290429"/>
                </a:lnTo>
                <a:lnTo>
                  <a:pt x="4172245" y="251157"/>
                </a:lnTo>
                <a:lnTo>
                  <a:pt x="4182953" y="207449"/>
                </a:lnTo>
                <a:lnTo>
                  <a:pt x="4186522" y="161524"/>
                </a:lnTo>
                <a:lnTo>
                  <a:pt x="4182953" y="115599"/>
                </a:lnTo>
                <a:lnTo>
                  <a:pt x="4172245" y="71891"/>
                </a:lnTo>
                <a:lnTo>
                  <a:pt x="4154399" y="32619"/>
                </a:lnTo>
                <a:lnTo>
                  <a:pt x="4129415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9339" y="923925"/>
            <a:ext cx="700532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22C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22C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22C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9339" y="297941"/>
            <a:ext cx="252984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22CA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1636" y="1046226"/>
            <a:ext cx="7553325" cy="1565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58965" y="6487083"/>
            <a:ext cx="1924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8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14.jp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7.png"/><Relationship Id="rId7" Type="http://schemas.openxmlformats.org/officeDocument/2006/relationships/image" Target="../media/image5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19.png"/><Relationship Id="rId4" Type="http://schemas.openxmlformats.org/officeDocument/2006/relationships/image" Target="../media/image53.png"/><Relationship Id="rId9" Type="http://schemas.openxmlformats.org/officeDocument/2006/relationships/image" Target="../media/image32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37.png"/><Relationship Id="rId7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19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6.png"/><Relationship Id="rId7" Type="http://schemas.openxmlformats.org/officeDocument/2006/relationships/image" Target="../media/image57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3.png"/><Relationship Id="rId10" Type="http://schemas.openxmlformats.org/officeDocument/2006/relationships/image" Target="../media/image32.jpg"/><Relationship Id="rId4" Type="http://schemas.openxmlformats.org/officeDocument/2006/relationships/image" Target="../media/image37.png"/><Relationship Id="rId9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0.png"/><Relationship Id="rId7" Type="http://schemas.openxmlformats.org/officeDocument/2006/relationships/image" Target="../media/image6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1.png"/><Relationship Id="rId4" Type="http://schemas.openxmlformats.org/officeDocument/2006/relationships/image" Target="../media/image36.png"/><Relationship Id="rId9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jp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jp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g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1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4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6.png"/><Relationship Id="rId5" Type="http://schemas.openxmlformats.org/officeDocument/2006/relationships/image" Target="../media/image101.png"/><Relationship Id="rId10" Type="http://schemas.openxmlformats.org/officeDocument/2006/relationships/image" Target="../media/image105.png"/><Relationship Id="rId4" Type="http://schemas.openxmlformats.org/officeDocument/2006/relationships/image" Target="../media/image100.png"/><Relationship Id="rId9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8.png"/><Relationship Id="rId7" Type="http://schemas.openxmlformats.org/officeDocument/2006/relationships/image" Target="../media/image111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14.jpg"/><Relationship Id="rId5" Type="http://schemas.openxmlformats.org/officeDocument/2006/relationships/image" Target="../media/image110.png"/><Relationship Id="rId10" Type="http://schemas.openxmlformats.org/officeDocument/2006/relationships/image" Target="../media/image114.png"/><Relationship Id="rId4" Type="http://schemas.openxmlformats.org/officeDocument/2006/relationships/image" Target="../media/image109.png"/><Relationship Id="rId9" Type="http://schemas.openxmlformats.org/officeDocument/2006/relationships/image" Target="../media/image1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88400" y="6534098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8A3AC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4477" y="4064634"/>
            <a:ext cx="57016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65" dirty="0">
                <a:solidFill>
                  <a:srgbClr val="FF0000"/>
                </a:solidFill>
                <a:latin typeface="Arial"/>
                <a:cs typeface="Arial"/>
              </a:rPr>
              <a:t>Biomedical</a:t>
            </a:r>
            <a:r>
              <a:rPr sz="5400" spc="-4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400" spc="-345" dirty="0">
                <a:solidFill>
                  <a:srgbClr val="FF0000"/>
                </a:solidFill>
                <a:latin typeface="Arial"/>
                <a:cs typeface="Arial"/>
              </a:rPr>
              <a:t>Polymers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87509" y="5333996"/>
            <a:ext cx="2752725" cy="890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rgbClr val="6E2E9F"/>
                </a:solidFill>
                <a:latin typeface="Arial"/>
                <a:cs typeface="Arial"/>
              </a:rPr>
              <a:t>PRESENTED</a:t>
            </a:r>
            <a:r>
              <a:rPr sz="2800" spc="-50" dirty="0">
                <a:solidFill>
                  <a:srgbClr val="6E2E9F"/>
                </a:solidFill>
                <a:latin typeface="Arial"/>
                <a:cs typeface="Arial"/>
              </a:rPr>
              <a:t> </a:t>
            </a:r>
            <a:r>
              <a:rPr sz="2800" spc="-25" dirty="0">
                <a:solidFill>
                  <a:srgbClr val="6E2E9F"/>
                </a:solidFill>
                <a:latin typeface="Arial"/>
                <a:cs typeface="Arial"/>
              </a:rPr>
              <a:t>BY</a:t>
            </a: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6E2E9F"/>
                </a:solidFill>
                <a:latin typeface="Arial"/>
                <a:cs typeface="Arial"/>
              </a:rPr>
              <a:t>Abbas</a:t>
            </a:r>
            <a:r>
              <a:rPr sz="2800" spc="-220" dirty="0">
                <a:solidFill>
                  <a:srgbClr val="6E2E9F"/>
                </a:solidFill>
                <a:latin typeface="Arial"/>
                <a:cs typeface="Arial"/>
              </a:rPr>
              <a:t> </a:t>
            </a:r>
            <a:r>
              <a:rPr sz="2800" spc="-15" dirty="0">
                <a:solidFill>
                  <a:srgbClr val="6E2E9F"/>
                </a:solidFill>
                <a:latin typeface="Arial"/>
                <a:cs typeface="Arial"/>
              </a:rPr>
              <a:t>Al-Bawee</a:t>
            </a:r>
            <a:endParaRPr sz="28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81000" y="259344"/>
            <a:ext cx="8517888" cy="5018977"/>
            <a:chOff x="0" y="0"/>
            <a:chExt cx="9143999" cy="4955286"/>
          </a:xfrm>
        </p:grpSpPr>
        <p:sp>
          <p:nvSpPr>
            <p:cNvPr id="10" name="object 10"/>
            <p:cNvSpPr/>
            <p:nvPr/>
          </p:nvSpPr>
          <p:spPr>
            <a:xfrm>
              <a:off x="991361" y="457962"/>
              <a:ext cx="6510655" cy="3213100"/>
            </a:xfrm>
            <a:custGeom>
              <a:avLst/>
              <a:gdLst/>
              <a:ahLst/>
              <a:cxnLst/>
              <a:rect l="l" t="t" r="r" b="b"/>
              <a:pathLst>
                <a:path w="6510655" h="3213100">
                  <a:moveTo>
                    <a:pt x="0" y="535432"/>
                  </a:moveTo>
                  <a:lnTo>
                    <a:pt x="2188" y="486704"/>
                  </a:lnTo>
                  <a:lnTo>
                    <a:pt x="8626" y="439201"/>
                  </a:lnTo>
                  <a:lnTo>
                    <a:pt x="19126" y="393112"/>
                  </a:lnTo>
                  <a:lnTo>
                    <a:pt x="33498" y="348624"/>
                  </a:lnTo>
                  <a:lnTo>
                    <a:pt x="51553" y="305928"/>
                  </a:lnTo>
                  <a:lnTo>
                    <a:pt x="73103" y="265213"/>
                  </a:lnTo>
                  <a:lnTo>
                    <a:pt x="97957" y="226668"/>
                  </a:lnTo>
                  <a:lnTo>
                    <a:pt x="125928" y="190482"/>
                  </a:lnTo>
                  <a:lnTo>
                    <a:pt x="156825" y="156844"/>
                  </a:lnTo>
                  <a:lnTo>
                    <a:pt x="190461" y="125944"/>
                  </a:lnTo>
                  <a:lnTo>
                    <a:pt x="226646" y="97971"/>
                  </a:lnTo>
                  <a:lnTo>
                    <a:pt x="265191" y="73114"/>
                  </a:lnTo>
                  <a:lnTo>
                    <a:pt x="305906" y="51562"/>
                  </a:lnTo>
                  <a:lnTo>
                    <a:pt x="348604" y="33504"/>
                  </a:lnTo>
                  <a:lnTo>
                    <a:pt x="393094" y="19129"/>
                  </a:lnTo>
                  <a:lnTo>
                    <a:pt x="439188" y="8628"/>
                  </a:lnTo>
                  <a:lnTo>
                    <a:pt x="486697" y="2188"/>
                  </a:lnTo>
                  <a:lnTo>
                    <a:pt x="535432" y="0"/>
                  </a:lnTo>
                  <a:lnTo>
                    <a:pt x="5975095" y="0"/>
                  </a:lnTo>
                  <a:lnTo>
                    <a:pt x="6023823" y="2188"/>
                  </a:lnTo>
                  <a:lnTo>
                    <a:pt x="6071326" y="8628"/>
                  </a:lnTo>
                  <a:lnTo>
                    <a:pt x="6117415" y="19129"/>
                  </a:lnTo>
                  <a:lnTo>
                    <a:pt x="6161903" y="33504"/>
                  </a:lnTo>
                  <a:lnTo>
                    <a:pt x="6204599" y="51562"/>
                  </a:lnTo>
                  <a:lnTo>
                    <a:pt x="6245314" y="73114"/>
                  </a:lnTo>
                  <a:lnTo>
                    <a:pt x="6283859" y="97971"/>
                  </a:lnTo>
                  <a:lnTo>
                    <a:pt x="6320045" y="125944"/>
                  </a:lnTo>
                  <a:lnTo>
                    <a:pt x="6353683" y="156844"/>
                  </a:lnTo>
                  <a:lnTo>
                    <a:pt x="6384583" y="190482"/>
                  </a:lnTo>
                  <a:lnTo>
                    <a:pt x="6412556" y="226668"/>
                  </a:lnTo>
                  <a:lnTo>
                    <a:pt x="6437413" y="265213"/>
                  </a:lnTo>
                  <a:lnTo>
                    <a:pt x="6458965" y="305928"/>
                  </a:lnTo>
                  <a:lnTo>
                    <a:pt x="6477023" y="348624"/>
                  </a:lnTo>
                  <a:lnTo>
                    <a:pt x="6491398" y="393112"/>
                  </a:lnTo>
                  <a:lnTo>
                    <a:pt x="6501899" y="439201"/>
                  </a:lnTo>
                  <a:lnTo>
                    <a:pt x="6508339" y="486704"/>
                  </a:lnTo>
                  <a:lnTo>
                    <a:pt x="6510528" y="535432"/>
                  </a:lnTo>
                  <a:lnTo>
                    <a:pt x="6510528" y="2677160"/>
                  </a:lnTo>
                  <a:lnTo>
                    <a:pt x="6508339" y="2725887"/>
                  </a:lnTo>
                  <a:lnTo>
                    <a:pt x="6501899" y="2773390"/>
                  </a:lnTo>
                  <a:lnTo>
                    <a:pt x="6491398" y="2819479"/>
                  </a:lnTo>
                  <a:lnTo>
                    <a:pt x="6477023" y="2863967"/>
                  </a:lnTo>
                  <a:lnTo>
                    <a:pt x="6458965" y="2906663"/>
                  </a:lnTo>
                  <a:lnTo>
                    <a:pt x="6437413" y="2947378"/>
                  </a:lnTo>
                  <a:lnTo>
                    <a:pt x="6412556" y="2985923"/>
                  </a:lnTo>
                  <a:lnTo>
                    <a:pt x="6384583" y="3022109"/>
                  </a:lnTo>
                  <a:lnTo>
                    <a:pt x="6353683" y="3055747"/>
                  </a:lnTo>
                  <a:lnTo>
                    <a:pt x="6320045" y="3086647"/>
                  </a:lnTo>
                  <a:lnTo>
                    <a:pt x="6283859" y="3114620"/>
                  </a:lnTo>
                  <a:lnTo>
                    <a:pt x="6245314" y="3139477"/>
                  </a:lnTo>
                  <a:lnTo>
                    <a:pt x="6204599" y="3161029"/>
                  </a:lnTo>
                  <a:lnTo>
                    <a:pt x="6161903" y="3179087"/>
                  </a:lnTo>
                  <a:lnTo>
                    <a:pt x="6117415" y="3193462"/>
                  </a:lnTo>
                  <a:lnTo>
                    <a:pt x="6071326" y="3203963"/>
                  </a:lnTo>
                  <a:lnTo>
                    <a:pt x="6023823" y="3210403"/>
                  </a:lnTo>
                  <a:lnTo>
                    <a:pt x="5975095" y="3212592"/>
                  </a:lnTo>
                  <a:lnTo>
                    <a:pt x="535432" y="3212592"/>
                  </a:lnTo>
                  <a:lnTo>
                    <a:pt x="486697" y="3210403"/>
                  </a:lnTo>
                  <a:lnTo>
                    <a:pt x="439188" y="3203963"/>
                  </a:lnTo>
                  <a:lnTo>
                    <a:pt x="393094" y="3193462"/>
                  </a:lnTo>
                  <a:lnTo>
                    <a:pt x="348604" y="3179087"/>
                  </a:lnTo>
                  <a:lnTo>
                    <a:pt x="305906" y="3161029"/>
                  </a:lnTo>
                  <a:lnTo>
                    <a:pt x="265191" y="3139477"/>
                  </a:lnTo>
                  <a:lnTo>
                    <a:pt x="226646" y="3114620"/>
                  </a:lnTo>
                  <a:lnTo>
                    <a:pt x="190461" y="3086647"/>
                  </a:lnTo>
                  <a:lnTo>
                    <a:pt x="156825" y="3055747"/>
                  </a:lnTo>
                  <a:lnTo>
                    <a:pt x="125928" y="3022109"/>
                  </a:lnTo>
                  <a:lnTo>
                    <a:pt x="97957" y="2985923"/>
                  </a:lnTo>
                  <a:lnTo>
                    <a:pt x="73103" y="2947378"/>
                  </a:lnTo>
                  <a:lnTo>
                    <a:pt x="51553" y="2906663"/>
                  </a:lnTo>
                  <a:lnTo>
                    <a:pt x="33498" y="2863967"/>
                  </a:lnTo>
                  <a:lnTo>
                    <a:pt x="19126" y="2819479"/>
                  </a:lnTo>
                  <a:lnTo>
                    <a:pt x="8626" y="2773390"/>
                  </a:lnTo>
                  <a:lnTo>
                    <a:pt x="2188" y="2725887"/>
                  </a:lnTo>
                  <a:lnTo>
                    <a:pt x="0" y="2677160"/>
                  </a:lnTo>
                  <a:lnTo>
                    <a:pt x="0" y="535432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45155" y="737616"/>
              <a:ext cx="2120010" cy="33616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23459" y="737616"/>
              <a:ext cx="1026160" cy="33616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92095" y="0"/>
              <a:ext cx="3976878" cy="35882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321051" y="0"/>
              <a:ext cx="3934967" cy="354939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441194" y="1164336"/>
              <a:ext cx="3624072" cy="3380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10611" y="0"/>
              <a:ext cx="2225802" cy="384276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638044" y="0"/>
              <a:ext cx="2185416" cy="38023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123183" y="1591055"/>
              <a:ext cx="1387602" cy="2631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0"/>
              <a:ext cx="9143999" cy="49552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0"/>
              <a:ext cx="9143999" cy="4914900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05528" y="1603755"/>
              <a:ext cx="778637" cy="32232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80815" y="2017776"/>
              <a:ext cx="1532509" cy="33616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558533" y="519682"/>
              <a:ext cx="2144268" cy="214274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57408" y="5050712"/>
            <a:ext cx="1530350" cy="323215"/>
          </a:xfrm>
          <a:custGeom>
            <a:avLst/>
            <a:gdLst/>
            <a:ahLst/>
            <a:cxnLst/>
            <a:rect l="l" t="t" r="r" b="b"/>
            <a:pathLst>
              <a:path w="1530350" h="323214">
                <a:moveTo>
                  <a:pt x="1473165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1473165" y="322771"/>
                </a:lnTo>
                <a:lnTo>
                  <a:pt x="1498128" y="290180"/>
                </a:lnTo>
                <a:lnTo>
                  <a:pt x="1515959" y="250941"/>
                </a:lnTo>
                <a:lnTo>
                  <a:pt x="1526658" y="207271"/>
                </a:lnTo>
                <a:lnTo>
                  <a:pt x="1530224" y="161385"/>
                </a:lnTo>
                <a:lnTo>
                  <a:pt x="1526658" y="115500"/>
                </a:lnTo>
                <a:lnTo>
                  <a:pt x="1515959" y="71830"/>
                </a:lnTo>
                <a:lnTo>
                  <a:pt x="1498128" y="32591"/>
                </a:lnTo>
                <a:lnTo>
                  <a:pt x="1473165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6892" y="2833970"/>
            <a:ext cx="2602865" cy="323215"/>
          </a:xfrm>
          <a:custGeom>
            <a:avLst/>
            <a:gdLst/>
            <a:ahLst/>
            <a:cxnLst/>
            <a:rect l="l" t="t" r="r" b="b"/>
            <a:pathLst>
              <a:path w="2602865" h="323214">
                <a:moveTo>
                  <a:pt x="2545547" y="0"/>
                </a:moveTo>
                <a:lnTo>
                  <a:pt x="57107" y="0"/>
                </a:lnTo>
                <a:lnTo>
                  <a:pt x="32122" y="32619"/>
                </a:lnTo>
                <a:lnTo>
                  <a:pt x="14276" y="71891"/>
                </a:lnTo>
                <a:lnTo>
                  <a:pt x="3569" y="115599"/>
                </a:lnTo>
                <a:lnTo>
                  <a:pt x="0" y="161524"/>
                </a:lnTo>
                <a:lnTo>
                  <a:pt x="3569" y="207449"/>
                </a:lnTo>
                <a:lnTo>
                  <a:pt x="14276" y="251157"/>
                </a:lnTo>
                <a:lnTo>
                  <a:pt x="32122" y="290429"/>
                </a:lnTo>
                <a:lnTo>
                  <a:pt x="57107" y="323048"/>
                </a:lnTo>
                <a:lnTo>
                  <a:pt x="2545547" y="323048"/>
                </a:lnTo>
                <a:lnTo>
                  <a:pt x="2570532" y="290429"/>
                </a:lnTo>
                <a:lnTo>
                  <a:pt x="2588378" y="251157"/>
                </a:lnTo>
                <a:lnTo>
                  <a:pt x="2599085" y="207449"/>
                </a:lnTo>
                <a:lnTo>
                  <a:pt x="2602654" y="161524"/>
                </a:lnTo>
                <a:lnTo>
                  <a:pt x="2599085" y="115599"/>
                </a:lnTo>
                <a:lnTo>
                  <a:pt x="2588378" y="71891"/>
                </a:lnTo>
                <a:lnTo>
                  <a:pt x="2570532" y="32619"/>
                </a:lnTo>
                <a:lnTo>
                  <a:pt x="2545547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79912" y="2453181"/>
            <a:ext cx="1290320" cy="323215"/>
          </a:xfrm>
          <a:custGeom>
            <a:avLst/>
            <a:gdLst/>
            <a:ahLst/>
            <a:cxnLst/>
            <a:rect l="l" t="t" r="r" b="b"/>
            <a:pathLst>
              <a:path w="1290320" h="323214">
                <a:moveTo>
                  <a:pt x="1232660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1232660" y="322771"/>
                </a:lnTo>
                <a:lnTo>
                  <a:pt x="1257623" y="290180"/>
                </a:lnTo>
                <a:lnTo>
                  <a:pt x="1275454" y="250941"/>
                </a:lnTo>
                <a:lnTo>
                  <a:pt x="1286153" y="207271"/>
                </a:lnTo>
                <a:lnTo>
                  <a:pt x="1289719" y="161385"/>
                </a:lnTo>
                <a:lnTo>
                  <a:pt x="1286153" y="115500"/>
                </a:lnTo>
                <a:lnTo>
                  <a:pt x="1275454" y="71830"/>
                </a:lnTo>
                <a:lnTo>
                  <a:pt x="1257623" y="32591"/>
                </a:lnTo>
                <a:lnTo>
                  <a:pt x="1232660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46069" y="1995981"/>
            <a:ext cx="2382520" cy="323215"/>
          </a:xfrm>
          <a:custGeom>
            <a:avLst/>
            <a:gdLst/>
            <a:ahLst/>
            <a:cxnLst/>
            <a:rect l="l" t="t" r="r" b="b"/>
            <a:pathLst>
              <a:path w="2382520" h="323214">
                <a:moveTo>
                  <a:pt x="2325292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2325292" y="322771"/>
                </a:lnTo>
                <a:lnTo>
                  <a:pt x="2350255" y="290180"/>
                </a:lnTo>
                <a:lnTo>
                  <a:pt x="2368086" y="250941"/>
                </a:lnTo>
                <a:lnTo>
                  <a:pt x="2378784" y="207271"/>
                </a:lnTo>
                <a:lnTo>
                  <a:pt x="2382351" y="161385"/>
                </a:lnTo>
                <a:lnTo>
                  <a:pt x="2378784" y="115500"/>
                </a:lnTo>
                <a:lnTo>
                  <a:pt x="2368086" y="71830"/>
                </a:lnTo>
                <a:lnTo>
                  <a:pt x="2350255" y="32591"/>
                </a:lnTo>
                <a:lnTo>
                  <a:pt x="2325292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7199917" y="457200"/>
            <a:ext cx="1944370" cy="3657600"/>
            <a:chOff x="7199917" y="457200"/>
            <a:chExt cx="1944370" cy="3657600"/>
          </a:xfrm>
        </p:grpSpPr>
        <p:sp>
          <p:nvSpPr>
            <p:cNvPr id="7" name="object 7"/>
            <p:cNvSpPr/>
            <p:nvPr/>
          </p:nvSpPr>
          <p:spPr>
            <a:xfrm>
              <a:off x="7199917" y="1193291"/>
              <a:ext cx="1675089" cy="292150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00999" y="457200"/>
              <a:ext cx="1142999" cy="7604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13713" y="557910"/>
            <a:ext cx="153860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001F5F"/>
                </a:solidFill>
                <a:latin typeface="Times New Roman"/>
                <a:cs typeface="Times New Roman"/>
              </a:rPr>
              <a:t>Collagen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1227836" y="1493266"/>
            <a:ext cx="5715635" cy="465582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95910" marR="17780" indent="-283845">
              <a:lnSpc>
                <a:spcPts val="3000"/>
              </a:lnSpc>
              <a:spcBef>
                <a:spcPts val="495"/>
              </a:spcBef>
              <a:buClr>
                <a:srgbClr val="B83B68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  <a:tab pos="1536700" algn="l"/>
                <a:tab pos="2005964" algn="l"/>
                <a:tab pos="2890520" algn="l"/>
                <a:tab pos="4684395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is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ree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ertw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p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-3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  chains, helical</a:t>
            </a:r>
            <a:r>
              <a:rPr sz="2800" spc="-1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structure</a:t>
            </a:r>
            <a:endParaRPr sz="2800">
              <a:latin typeface="Times New Roman"/>
              <a:cs typeface="Times New Roman"/>
            </a:endParaRPr>
          </a:p>
          <a:p>
            <a:pPr marL="295910" marR="22860" indent="-283845">
              <a:lnSpc>
                <a:spcPts val="3000"/>
              </a:lnSpc>
              <a:spcBef>
                <a:spcPts val="600"/>
              </a:spcBef>
              <a:buClr>
                <a:srgbClr val="B83B68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  <a:tab pos="450850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Collag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…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..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non-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c,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4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800" spc="-4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al  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immune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 response</a:t>
            </a:r>
            <a:endParaRPr sz="2800">
              <a:latin typeface="Times New Roman"/>
              <a:cs typeface="Times New Roman"/>
            </a:endParaRPr>
          </a:p>
          <a:p>
            <a:pPr marL="295910" marR="15240" indent="-283845">
              <a:lnSpc>
                <a:spcPts val="3000"/>
              </a:lnSpc>
              <a:spcBef>
                <a:spcPts val="600"/>
              </a:spcBef>
              <a:buClr>
                <a:srgbClr val="B83B68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  <a:tab pos="1144905" algn="l"/>
                <a:tab pos="1758950" algn="l"/>
                <a:tab pos="3437254" algn="l"/>
                <a:tab pos="4271010" algn="l"/>
                <a:tab pos="4705350" algn="l"/>
              </a:tabLst>
            </a:pPr>
            <a:r>
              <a:rPr sz="2800" spc="-25" dirty="0">
                <a:solidFill>
                  <a:srgbClr val="0000CC"/>
                </a:solidFill>
                <a:latin typeface="Times New Roman"/>
                <a:cs typeface="Times New Roman"/>
              </a:rPr>
              <a:t>Ca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b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p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rocess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variety  formats</a:t>
            </a:r>
            <a:endParaRPr sz="2800">
              <a:latin typeface="Times New Roman"/>
              <a:cs typeface="Times New Roman"/>
            </a:endParaRPr>
          </a:p>
          <a:p>
            <a:pPr marL="628015" lvl="1" indent="-296545">
              <a:lnSpc>
                <a:spcPct val="100000"/>
              </a:lnSpc>
              <a:spcBef>
                <a:spcPts val="165"/>
              </a:spcBef>
              <a:buClr>
                <a:srgbClr val="B83B68"/>
              </a:buClr>
              <a:buFont typeface="Arial"/>
              <a:buChar char="–"/>
              <a:tabLst>
                <a:tab pos="62865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Porous 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sponges,Gels,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8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Sheets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305"/>
              </a:spcBef>
              <a:buClr>
                <a:srgbClr val="B83B68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2800" spc="-5" dirty="0">
                <a:solidFill>
                  <a:srgbClr val="A3001F"/>
                </a:solidFill>
                <a:latin typeface="Times New Roman"/>
                <a:cs typeface="Times New Roman"/>
              </a:rPr>
              <a:t>Applications</a:t>
            </a:r>
            <a:endParaRPr sz="2800">
              <a:latin typeface="Times New Roman"/>
              <a:cs typeface="Times New Roman"/>
            </a:endParaRPr>
          </a:p>
          <a:p>
            <a:pPr marL="570230" marR="5080" lvl="1" indent="-238125" algn="just">
              <a:lnSpc>
                <a:spcPct val="90000"/>
              </a:lnSpc>
              <a:spcBef>
                <a:spcPts val="600"/>
              </a:spcBef>
              <a:buClr>
                <a:srgbClr val="B83B68"/>
              </a:buClr>
              <a:buFont typeface="Arial"/>
              <a:buChar char="–"/>
              <a:tabLst>
                <a:tab pos="698500" algn="l"/>
              </a:tabLst>
            </a:pPr>
            <a:r>
              <a:rPr dirty="0"/>
              <a:t>	</a:t>
            </a:r>
            <a:r>
              <a:rPr sz="2800" spc="-60" dirty="0">
                <a:solidFill>
                  <a:srgbClr val="001F5F"/>
                </a:solidFill>
                <a:latin typeface="Times New Roman"/>
                <a:cs typeface="Times New Roman"/>
              </a:rPr>
              <a:t>Surgery,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Drug </a:t>
            </a:r>
            <a:r>
              <a:rPr sz="2800" spc="-45" dirty="0">
                <a:solidFill>
                  <a:srgbClr val="001F5F"/>
                </a:solidFill>
                <a:latin typeface="Times New Roman"/>
                <a:cs typeface="Times New Roman"/>
              </a:rPr>
              <a:t>delivery, </a:t>
            </a: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Prosthetic  implants and tissue-engineering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of  multiple</a:t>
            </a:r>
            <a:r>
              <a:rPr sz="28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001F5F"/>
                </a:solidFill>
                <a:latin typeface="Times New Roman"/>
                <a:cs typeface="Times New Roman"/>
              </a:rPr>
              <a:t>organs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3200" y="1995982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06:40:39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هيكل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حلزوني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3200" y="2453182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06:42:54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لديه الحد الأدنى من الاستجابة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المناعية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3200" y="5050713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06:43:59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الاطراف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الاصطناعية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1261" y="5145835"/>
            <a:ext cx="1012825" cy="323215"/>
          </a:xfrm>
          <a:custGeom>
            <a:avLst/>
            <a:gdLst/>
            <a:ahLst/>
            <a:cxnLst/>
            <a:rect l="l" t="t" r="r" b="b"/>
            <a:pathLst>
              <a:path w="1012825" h="323214">
                <a:moveTo>
                  <a:pt x="955446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955446" y="322771"/>
                </a:lnTo>
                <a:lnTo>
                  <a:pt x="980409" y="290180"/>
                </a:lnTo>
                <a:lnTo>
                  <a:pt x="998241" y="250941"/>
                </a:lnTo>
                <a:lnTo>
                  <a:pt x="1008939" y="207271"/>
                </a:lnTo>
                <a:lnTo>
                  <a:pt x="1012505" y="161385"/>
                </a:lnTo>
                <a:lnTo>
                  <a:pt x="1008939" y="115500"/>
                </a:lnTo>
                <a:lnTo>
                  <a:pt x="998241" y="71830"/>
                </a:lnTo>
                <a:lnTo>
                  <a:pt x="980409" y="32591"/>
                </a:lnTo>
                <a:lnTo>
                  <a:pt x="955446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60000" y="4719115"/>
            <a:ext cx="3719195" cy="323215"/>
          </a:xfrm>
          <a:custGeom>
            <a:avLst/>
            <a:gdLst/>
            <a:ahLst/>
            <a:cxnLst/>
            <a:rect l="l" t="t" r="r" b="b"/>
            <a:pathLst>
              <a:path w="3719195" h="323214">
                <a:moveTo>
                  <a:pt x="3661944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3661944" y="322771"/>
                </a:lnTo>
                <a:lnTo>
                  <a:pt x="3686908" y="290180"/>
                </a:lnTo>
                <a:lnTo>
                  <a:pt x="3704739" y="250941"/>
                </a:lnTo>
                <a:lnTo>
                  <a:pt x="3715437" y="207271"/>
                </a:lnTo>
                <a:lnTo>
                  <a:pt x="3719004" y="161385"/>
                </a:lnTo>
                <a:lnTo>
                  <a:pt x="3715437" y="115500"/>
                </a:lnTo>
                <a:lnTo>
                  <a:pt x="3704739" y="71830"/>
                </a:lnTo>
                <a:lnTo>
                  <a:pt x="3686908" y="32591"/>
                </a:lnTo>
                <a:lnTo>
                  <a:pt x="3661944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07495" y="3285920"/>
            <a:ext cx="2240915" cy="323215"/>
          </a:xfrm>
          <a:custGeom>
            <a:avLst/>
            <a:gdLst/>
            <a:ahLst/>
            <a:cxnLst/>
            <a:rect l="l" t="t" r="r" b="b"/>
            <a:pathLst>
              <a:path w="2240915" h="323214">
                <a:moveTo>
                  <a:pt x="2183704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2183704" y="322771"/>
                </a:lnTo>
                <a:lnTo>
                  <a:pt x="2208667" y="290180"/>
                </a:lnTo>
                <a:lnTo>
                  <a:pt x="2226497" y="250941"/>
                </a:lnTo>
                <a:lnTo>
                  <a:pt x="2237196" y="207271"/>
                </a:lnTo>
                <a:lnTo>
                  <a:pt x="2240762" y="161385"/>
                </a:lnTo>
                <a:lnTo>
                  <a:pt x="2237196" y="115500"/>
                </a:lnTo>
                <a:lnTo>
                  <a:pt x="2226497" y="71830"/>
                </a:lnTo>
                <a:lnTo>
                  <a:pt x="2208667" y="32591"/>
                </a:lnTo>
                <a:lnTo>
                  <a:pt x="2183704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7495" y="3285920"/>
            <a:ext cx="2240915" cy="323215"/>
          </a:xfrm>
          <a:custGeom>
            <a:avLst/>
            <a:gdLst/>
            <a:ahLst/>
            <a:cxnLst/>
            <a:rect l="l" t="t" r="r" b="b"/>
            <a:pathLst>
              <a:path w="2240915" h="323214">
                <a:moveTo>
                  <a:pt x="2183704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2183704" y="322771"/>
                </a:lnTo>
                <a:lnTo>
                  <a:pt x="2208667" y="290180"/>
                </a:lnTo>
                <a:lnTo>
                  <a:pt x="2226497" y="250941"/>
                </a:lnTo>
                <a:lnTo>
                  <a:pt x="2237196" y="207271"/>
                </a:lnTo>
                <a:lnTo>
                  <a:pt x="2240762" y="161385"/>
                </a:lnTo>
                <a:lnTo>
                  <a:pt x="2237196" y="115500"/>
                </a:lnTo>
                <a:lnTo>
                  <a:pt x="2226497" y="71830"/>
                </a:lnTo>
                <a:lnTo>
                  <a:pt x="2208667" y="32591"/>
                </a:lnTo>
                <a:lnTo>
                  <a:pt x="2183704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9026" y="3285920"/>
            <a:ext cx="1727835" cy="323215"/>
          </a:xfrm>
          <a:custGeom>
            <a:avLst/>
            <a:gdLst/>
            <a:ahLst/>
            <a:cxnLst/>
            <a:rect l="l" t="t" r="r" b="b"/>
            <a:pathLst>
              <a:path w="1727835" h="323214">
                <a:moveTo>
                  <a:pt x="1670241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1670241" y="322771"/>
                </a:lnTo>
                <a:lnTo>
                  <a:pt x="1695204" y="290180"/>
                </a:lnTo>
                <a:lnTo>
                  <a:pt x="1713035" y="250941"/>
                </a:lnTo>
                <a:lnTo>
                  <a:pt x="1723734" y="207271"/>
                </a:lnTo>
                <a:lnTo>
                  <a:pt x="1727300" y="161385"/>
                </a:lnTo>
                <a:lnTo>
                  <a:pt x="1723734" y="115500"/>
                </a:lnTo>
                <a:lnTo>
                  <a:pt x="1713035" y="71830"/>
                </a:lnTo>
                <a:lnTo>
                  <a:pt x="1695204" y="32591"/>
                </a:lnTo>
                <a:lnTo>
                  <a:pt x="1670241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77837" y="3285920"/>
            <a:ext cx="1887855" cy="323215"/>
          </a:xfrm>
          <a:custGeom>
            <a:avLst/>
            <a:gdLst/>
            <a:ahLst/>
            <a:cxnLst/>
            <a:rect l="l" t="t" r="r" b="b"/>
            <a:pathLst>
              <a:path w="1887854" h="323214">
                <a:moveTo>
                  <a:pt x="1830461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1830461" y="322771"/>
                </a:lnTo>
                <a:lnTo>
                  <a:pt x="1855424" y="290180"/>
                </a:lnTo>
                <a:lnTo>
                  <a:pt x="1873255" y="250941"/>
                </a:lnTo>
                <a:lnTo>
                  <a:pt x="1883953" y="207271"/>
                </a:lnTo>
                <a:lnTo>
                  <a:pt x="1887519" y="161385"/>
                </a:lnTo>
                <a:lnTo>
                  <a:pt x="1883953" y="115500"/>
                </a:lnTo>
                <a:lnTo>
                  <a:pt x="1873255" y="71830"/>
                </a:lnTo>
                <a:lnTo>
                  <a:pt x="1855424" y="32591"/>
                </a:lnTo>
                <a:lnTo>
                  <a:pt x="1830461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88505" y="2782365"/>
            <a:ext cx="4474210" cy="323215"/>
          </a:xfrm>
          <a:custGeom>
            <a:avLst/>
            <a:gdLst/>
            <a:ahLst/>
            <a:cxnLst/>
            <a:rect l="l" t="t" r="r" b="b"/>
            <a:pathLst>
              <a:path w="4474210" h="323214">
                <a:moveTo>
                  <a:pt x="4416727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4416727" y="322771"/>
                </a:lnTo>
                <a:lnTo>
                  <a:pt x="4441690" y="290180"/>
                </a:lnTo>
                <a:lnTo>
                  <a:pt x="4459521" y="250941"/>
                </a:lnTo>
                <a:lnTo>
                  <a:pt x="4470219" y="207271"/>
                </a:lnTo>
                <a:lnTo>
                  <a:pt x="4473785" y="161385"/>
                </a:lnTo>
                <a:lnTo>
                  <a:pt x="4470219" y="115500"/>
                </a:lnTo>
                <a:lnTo>
                  <a:pt x="4459521" y="71830"/>
                </a:lnTo>
                <a:lnTo>
                  <a:pt x="4441690" y="32591"/>
                </a:lnTo>
                <a:lnTo>
                  <a:pt x="4416727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2464" y="1776060"/>
            <a:ext cx="4296410" cy="323215"/>
          </a:xfrm>
          <a:custGeom>
            <a:avLst/>
            <a:gdLst/>
            <a:ahLst/>
            <a:cxnLst/>
            <a:rect l="l" t="t" r="r" b="b"/>
            <a:pathLst>
              <a:path w="4296410" h="323214">
                <a:moveTo>
                  <a:pt x="4239043" y="0"/>
                </a:moveTo>
                <a:lnTo>
                  <a:pt x="57107" y="0"/>
                </a:lnTo>
                <a:lnTo>
                  <a:pt x="32122" y="32619"/>
                </a:lnTo>
                <a:lnTo>
                  <a:pt x="14276" y="71891"/>
                </a:lnTo>
                <a:lnTo>
                  <a:pt x="3569" y="115599"/>
                </a:lnTo>
                <a:lnTo>
                  <a:pt x="0" y="161524"/>
                </a:lnTo>
                <a:lnTo>
                  <a:pt x="3569" y="207449"/>
                </a:lnTo>
                <a:lnTo>
                  <a:pt x="14276" y="251157"/>
                </a:lnTo>
                <a:lnTo>
                  <a:pt x="32122" y="290429"/>
                </a:lnTo>
                <a:lnTo>
                  <a:pt x="57107" y="323048"/>
                </a:lnTo>
                <a:lnTo>
                  <a:pt x="4239043" y="323048"/>
                </a:lnTo>
                <a:lnTo>
                  <a:pt x="4264027" y="290429"/>
                </a:lnTo>
                <a:lnTo>
                  <a:pt x="4281874" y="251157"/>
                </a:lnTo>
                <a:lnTo>
                  <a:pt x="4292581" y="207449"/>
                </a:lnTo>
                <a:lnTo>
                  <a:pt x="4296151" y="161524"/>
                </a:lnTo>
                <a:lnTo>
                  <a:pt x="4292581" y="115599"/>
                </a:lnTo>
                <a:lnTo>
                  <a:pt x="4281874" y="71891"/>
                </a:lnTo>
                <a:lnTo>
                  <a:pt x="4264027" y="32619"/>
                </a:lnTo>
                <a:lnTo>
                  <a:pt x="4239043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46382" y="1349551"/>
            <a:ext cx="1896745" cy="323215"/>
          </a:xfrm>
          <a:custGeom>
            <a:avLst/>
            <a:gdLst/>
            <a:ahLst/>
            <a:cxnLst/>
            <a:rect l="l" t="t" r="r" b="b"/>
            <a:pathLst>
              <a:path w="1896745" h="323214">
                <a:moveTo>
                  <a:pt x="1839271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1839271" y="322771"/>
                </a:lnTo>
                <a:lnTo>
                  <a:pt x="1864234" y="290180"/>
                </a:lnTo>
                <a:lnTo>
                  <a:pt x="1882065" y="250941"/>
                </a:lnTo>
                <a:lnTo>
                  <a:pt x="1892763" y="207271"/>
                </a:lnTo>
                <a:lnTo>
                  <a:pt x="1896329" y="161385"/>
                </a:lnTo>
                <a:lnTo>
                  <a:pt x="1892763" y="115500"/>
                </a:lnTo>
                <a:lnTo>
                  <a:pt x="1882065" y="71830"/>
                </a:lnTo>
                <a:lnTo>
                  <a:pt x="1864234" y="32591"/>
                </a:lnTo>
                <a:lnTo>
                  <a:pt x="1839271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77351" y="1349551"/>
            <a:ext cx="923290" cy="323215"/>
          </a:xfrm>
          <a:custGeom>
            <a:avLst/>
            <a:gdLst/>
            <a:ahLst/>
            <a:cxnLst/>
            <a:rect l="l" t="t" r="r" b="b"/>
            <a:pathLst>
              <a:path w="923289" h="323214">
                <a:moveTo>
                  <a:pt x="865958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865958" y="322771"/>
                </a:lnTo>
                <a:lnTo>
                  <a:pt x="890921" y="290180"/>
                </a:lnTo>
                <a:lnTo>
                  <a:pt x="908752" y="250941"/>
                </a:lnTo>
                <a:lnTo>
                  <a:pt x="919450" y="207271"/>
                </a:lnTo>
                <a:lnTo>
                  <a:pt x="923016" y="161385"/>
                </a:lnTo>
                <a:lnTo>
                  <a:pt x="919450" y="115500"/>
                </a:lnTo>
                <a:lnTo>
                  <a:pt x="908752" y="71830"/>
                </a:lnTo>
                <a:lnTo>
                  <a:pt x="890921" y="32591"/>
                </a:lnTo>
                <a:lnTo>
                  <a:pt x="865958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0536" y="1339596"/>
            <a:ext cx="429768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40536" y="2269489"/>
            <a:ext cx="429768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511300" y="1227836"/>
            <a:ext cx="6986905" cy="1884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Derived from chitin, present </a:t>
            </a:r>
            <a:r>
              <a:rPr sz="2800" spc="-10" dirty="0">
                <a:solidFill>
                  <a:srgbClr val="6600FF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hard</a:t>
            </a:r>
            <a:r>
              <a:rPr sz="2800" spc="-12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800" spc="-40" dirty="0">
                <a:solidFill>
                  <a:srgbClr val="6600FF"/>
                </a:solidFill>
                <a:latin typeface="Times New Roman"/>
                <a:cs typeface="Times New Roman"/>
              </a:rPr>
              <a:t>exoskeletons 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of shellfish 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like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shrimp and</a:t>
            </a:r>
            <a:r>
              <a:rPr sz="2800" spc="-16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crab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Chitosan desirable</a:t>
            </a:r>
            <a:r>
              <a:rPr sz="2800" spc="-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properties</a:t>
            </a:r>
            <a:endParaRPr sz="2800">
              <a:latin typeface="Times New Roman"/>
              <a:cs typeface="Times New Roman"/>
            </a:endParaRPr>
          </a:p>
          <a:p>
            <a:pPr marL="334010" indent="-283845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SzPct val="92857"/>
              <a:buFont typeface="Wingdings"/>
              <a:buChar char=""/>
              <a:tabLst>
                <a:tab pos="334645" algn="l"/>
              </a:tabLst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Minimal foreign 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body</a:t>
            </a:r>
            <a:r>
              <a:rPr sz="2800" spc="-9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reaction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23384" y="3164204"/>
            <a:ext cx="4380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40915" algn="l"/>
              </a:tabLst>
            </a:pPr>
            <a:r>
              <a:rPr sz="2800" spc="-20" dirty="0">
                <a:solidFill>
                  <a:srgbClr val="6600FF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e</a:t>
            </a:r>
            <a:r>
              <a:rPr sz="2800" spc="-20" dirty="0">
                <a:solidFill>
                  <a:srgbClr val="6600FF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han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c</a:t>
            </a:r>
            <a:r>
              <a:rPr sz="2800" spc="-20" dirty="0">
                <a:solidFill>
                  <a:srgbClr val="6600FF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b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e</a:t>
            </a:r>
            <a:r>
              <a:rPr sz="2800" spc="-20" dirty="0">
                <a:solidFill>
                  <a:srgbClr val="6600FF"/>
                </a:solidFill>
                <a:latin typeface="Times New Roman"/>
                <a:cs typeface="Times New Roman"/>
              </a:rPr>
              <a:t>g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r</a:t>
            </a:r>
            <a:r>
              <a:rPr sz="2800" spc="-20" dirty="0">
                <a:solidFill>
                  <a:srgbClr val="6600FF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d</a:t>
            </a:r>
            <a:r>
              <a:rPr sz="2800" spc="-20" dirty="0">
                <a:solidFill>
                  <a:srgbClr val="6600FF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6600FF"/>
                </a:solidFill>
                <a:latin typeface="Times New Roman"/>
                <a:cs typeface="Times New Roman"/>
              </a:rPr>
              <a:t>t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ion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240536" y="4203776"/>
            <a:ext cx="277368" cy="320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371091" y="3164204"/>
            <a:ext cx="2249805" cy="138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6720" marR="5080" indent="-236220">
              <a:lnSpc>
                <a:spcPct val="100000"/>
              </a:lnSpc>
              <a:spcBef>
                <a:spcPts val="95"/>
              </a:spcBef>
              <a:buClr>
                <a:srgbClr val="B83B68"/>
              </a:buClr>
              <a:buSzPct val="92857"/>
              <a:buFont typeface="Wingdings"/>
              <a:buChar char=""/>
              <a:tabLst>
                <a:tab pos="464184" algn="l"/>
              </a:tabLst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Co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tr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o</a:t>
            </a:r>
            <a:r>
              <a:rPr sz="2800" spc="-15" dirty="0">
                <a:solidFill>
                  <a:srgbClr val="6600FF"/>
                </a:solidFill>
                <a:latin typeface="Times New Roman"/>
                <a:cs typeface="Times New Roman"/>
              </a:rPr>
              <a:t>ll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a</a:t>
            </a:r>
            <a:r>
              <a:rPr sz="2800" spc="-20" dirty="0">
                <a:solidFill>
                  <a:srgbClr val="6600FF"/>
                </a:solidFill>
                <a:latin typeface="Times New Roman"/>
                <a:cs typeface="Times New Roman"/>
              </a:rPr>
              <a:t>b</a:t>
            </a:r>
            <a:r>
              <a:rPr sz="2800" spc="-15" dirty="0">
                <a:solidFill>
                  <a:srgbClr val="6600FF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e  properties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Applications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49400" y="4597400"/>
            <a:ext cx="6985634" cy="1381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285" marR="5080" indent="-236220">
              <a:lnSpc>
                <a:spcPct val="100000"/>
              </a:lnSpc>
              <a:spcBef>
                <a:spcPts val="95"/>
              </a:spcBef>
              <a:buClr>
                <a:srgbClr val="B83B68"/>
              </a:buClr>
              <a:buSzPct val="92857"/>
              <a:buFont typeface="Wingdings"/>
              <a:buChar char=""/>
              <a:tabLst>
                <a:tab pos="319405" algn="l"/>
              </a:tabLst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In </a:t>
            </a:r>
            <a:r>
              <a:rPr sz="2800" dirty="0">
                <a:solidFill>
                  <a:srgbClr val="6600FF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engineering of </a:t>
            </a:r>
            <a:r>
              <a:rPr sz="2800" spc="-10" dirty="0">
                <a:solidFill>
                  <a:srgbClr val="6600FF"/>
                </a:solidFill>
                <a:latin typeface="Times New Roman"/>
                <a:cs typeface="Times New Roman"/>
              </a:rPr>
              <a:t>cartilage,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nerve, and</a:t>
            </a:r>
            <a:r>
              <a:rPr sz="2800" spc="-11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liver  tissue,</a:t>
            </a:r>
            <a:endParaRPr sz="2800">
              <a:latin typeface="Times New Roman"/>
              <a:cs typeface="Times New Roman"/>
            </a:endParaRPr>
          </a:p>
          <a:p>
            <a:pPr marL="329565" indent="-317500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SzPct val="92857"/>
              <a:buFont typeface="Wingdings"/>
              <a:buChar char=""/>
              <a:tabLst>
                <a:tab pos="330200" algn="l"/>
              </a:tabLst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wound dressing and drug delivery</a:t>
            </a:r>
            <a:r>
              <a:rPr sz="2800" spc="-165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devices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225397" y="231470"/>
            <a:ext cx="27330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1F5F"/>
                </a:solidFill>
              </a:rPr>
              <a:t>Chitosan</a:t>
            </a:r>
            <a:endParaRPr sz="5400"/>
          </a:p>
        </p:txBody>
      </p:sp>
      <p:sp>
        <p:nvSpPr>
          <p:cNvPr id="20" name="object 20"/>
          <p:cNvSpPr/>
          <p:nvPr/>
        </p:nvSpPr>
        <p:spPr>
          <a:xfrm>
            <a:off x="8029815" y="457200"/>
            <a:ext cx="1046949" cy="760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42533" y="1473826"/>
            <a:ext cx="224901" cy="1767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53200" y="1491488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21:02:03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كياتين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6553200" y="1349552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21:03:17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هياكل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خارجية</a:t>
            </a:r>
            <a:endParaRPr sz="10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53200" y="1776056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22:58:23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موجود في المحار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والجمبري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553200" y="2782366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23:01:49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اقل تفاعل مع الاجسام الغريبة الخارجية اي انه  </a:t>
            </a:r>
            <a:r>
              <a:rPr sz="1000" spc="-290" dirty="0">
                <a:latin typeface="Arial"/>
                <a:cs typeface="Arial"/>
              </a:rPr>
              <a:t>لايتاثر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بسهولة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553200" y="3285921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23:07:02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يمكن التحكم او السيطرة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عليها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53200" y="3285921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23:10:54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من ناحية الخصائص الميكانيكية او التحليل  </a:t>
            </a:r>
            <a:r>
              <a:rPr sz="1000" spc="-310" dirty="0">
                <a:latin typeface="Arial"/>
                <a:cs typeface="Arial"/>
              </a:rPr>
              <a:t>البايلوجي</a:t>
            </a:r>
            <a:r>
              <a:rPr sz="1000" dirty="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53200" y="4719116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23:11:53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الغضاريف والأعصاب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والكبد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5930" y="3946527"/>
            <a:ext cx="3369945" cy="346710"/>
          </a:xfrm>
          <a:custGeom>
            <a:avLst/>
            <a:gdLst/>
            <a:ahLst/>
            <a:cxnLst/>
            <a:rect l="l" t="t" r="r" b="b"/>
            <a:pathLst>
              <a:path w="3369945" h="346710">
                <a:moveTo>
                  <a:pt x="3308357" y="0"/>
                </a:moveTo>
                <a:lnTo>
                  <a:pt x="61221" y="0"/>
                </a:lnTo>
                <a:lnTo>
                  <a:pt x="34437" y="34969"/>
                </a:lnTo>
                <a:lnTo>
                  <a:pt x="15305" y="77070"/>
                </a:lnTo>
                <a:lnTo>
                  <a:pt x="3826" y="123927"/>
                </a:lnTo>
                <a:lnTo>
                  <a:pt x="0" y="173160"/>
                </a:lnTo>
                <a:lnTo>
                  <a:pt x="3826" y="222394"/>
                </a:lnTo>
                <a:lnTo>
                  <a:pt x="15305" y="269250"/>
                </a:lnTo>
                <a:lnTo>
                  <a:pt x="34437" y="311351"/>
                </a:lnTo>
                <a:lnTo>
                  <a:pt x="61221" y="346321"/>
                </a:lnTo>
                <a:lnTo>
                  <a:pt x="3308357" y="346321"/>
                </a:lnTo>
                <a:lnTo>
                  <a:pt x="3335142" y="311351"/>
                </a:lnTo>
                <a:lnTo>
                  <a:pt x="3354274" y="269250"/>
                </a:lnTo>
                <a:lnTo>
                  <a:pt x="3365753" y="222394"/>
                </a:lnTo>
                <a:lnTo>
                  <a:pt x="3369579" y="173160"/>
                </a:lnTo>
                <a:lnTo>
                  <a:pt x="3365753" y="123927"/>
                </a:lnTo>
                <a:lnTo>
                  <a:pt x="3354274" y="77070"/>
                </a:lnTo>
                <a:lnTo>
                  <a:pt x="3335142" y="34969"/>
                </a:lnTo>
                <a:lnTo>
                  <a:pt x="3308357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35930" y="3413127"/>
            <a:ext cx="2343150" cy="346710"/>
          </a:xfrm>
          <a:custGeom>
            <a:avLst/>
            <a:gdLst/>
            <a:ahLst/>
            <a:cxnLst/>
            <a:rect l="l" t="t" r="r" b="b"/>
            <a:pathLst>
              <a:path w="2343150" h="346710">
                <a:moveTo>
                  <a:pt x="2281689" y="0"/>
                </a:moveTo>
                <a:lnTo>
                  <a:pt x="61221" y="0"/>
                </a:lnTo>
                <a:lnTo>
                  <a:pt x="34437" y="34969"/>
                </a:lnTo>
                <a:lnTo>
                  <a:pt x="15305" y="77070"/>
                </a:lnTo>
                <a:lnTo>
                  <a:pt x="3826" y="123927"/>
                </a:lnTo>
                <a:lnTo>
                  <a:pt x="0" y="173160"/>
                </a:lnTo>
                <a:lnTo>
                  <a:pt x="3826" y="222394"/>
                </a:lnTo>
                <a:lnTo>
                  <a:pt x="15305" y="269250"/>
                </a:lnTo>
                <a:lnTo>
                  <a:pt x="34437" y="311351"/>
                </a:lnTo>
                <a:lnTo>
                  <a:pt x="61221" y="346321"/>
                </a:lnTo>
                <a:lnTo>
                  <a:pt x="2281689" y="346321"/>
                </a:lnTo>
                <a:lnTo>
                  <a:pt x="2308474" y="311351"/>
                </a:lnTo>
                <a:lnTo>
                  <a:pt x="2327606" y="269250"/>
                </a:lnTo>
                <a:lnTo>
                  <a:pt x="2339085" y="222394"/>
                </a:lnTo>
                <a:lnTo>
                  <a:pt x="2342911" y="173160"/>
                </a:lnTo>
                <a:lnTo>
                  <a:pt x="2339085" y="123927"/>
                </a:lnTo>
                <a:lnTo>
                  <a:pt x="2327606" y="77070"/>
                </a:lnTo>
                <a:lnTo>
                  <a:pt x="2308474" y="34969"/>
                </a:lnTo>
                <a:lnTo>
                  <a:pt x="2281689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0628" y="1355092"/>
            <a:ext cx="2402840" cy="346710"/>
          </a:xfrm>
          <a:custGeom>
            <a:avLst/>
            <a:gdLst/>
            <a:ahLst/>
            <a:cxnLst/>
            <a:rect l="l" t="t" r="r" b="b"/>
            <a:pathLst>
              <a:path w="2402840" h="346710">
                <a:moveTo>
                  <a:pt x="2341123" y="0"/>
                </a:moveTo>
                <a:lnTo>
                  <a:pt x="61221" y="0"/>
                </a:lnTo>
                <a:lnTo>
                  <a:pt x="34437" y="34969"/>
                </a:lnTo>
                <a:lnTo>
                  <a:pt x="15305" y="77071"/>
                </a:lnTo>
                <a:lnTo>
                  <a:pt x="3826" y="123927"/>
                </a:lnTo>
                <a:lnTo>
                  <a:pt x="0" y="173161"/>
                </a:lnTo>
                <a:lnTo>
                  <a:pt x="3826" y="222394"/>
                </a:lnTo>
                <a:lnTo>
                  <a:pt x="15305" y="269250"/>
                </a:lnTo>
                <a:lnTo>
                  <a:pt x="34437" y="311352"/>
                </a:lnTo>
                <a:lnTo>
                  <a:pt x="61221" y="346321"/>
                </a:lnTo>
                <a:lnTo>
                  <a:pt x="2341123" y="346321"/>
                </a:lnTo>
                <a:lnTo>
                  <a:pt x="2367907" y="311352"/>
                </a:lnTo>
                <a:lnTo>
                  <a:pt x="2387039" y="269250"/>
                </a:lnTo>
                <a:lnTo>
                  <a:pt x="2398518" y="222394"/>
                </a:lnTo>
                <a:lnTo>
                  <a:pt x="2402345" y="173161"/>
                </a:lnTo>
                <a:lnTo>
                  <a:pt x="2398518" y="123927"/>
                </a:lnTo>
                <a:lnTo>
                  <a:pt x="2387039" y="77071"/>
                </a:lnTo>
                <a:lnTo>
                  <a:pt x="2367907" y="34969"/>
                </a:lnTo>
                <a:lnTo>
                  <a:pt x="2341123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-6350" y="0"/>
            <a:ext cx="9147810" cy="6861809"/>
            <a:chOff x="-6350" y="0"/>
            <a:chExt cx="9147810" cy="6861809"/>
          </a:xfrm>
        </p:grpSpPr>
        <p:sp>
          <p:nvSpPr>
            <p:cNvPr id="6" name="object 6"/>
            <p:cNvSpPr/>
            <p:nvPr/>
          </p:nvSpPr>
          <p:spPr>
            <a:xfrm>
              <a:off x="0" y="3048"/>
              <a:ext cx="819785" cy="820419"/>
            </a:xfrm>
            <a:custGeom>
              <a:avLst/>
              <a:gdLst/>
              <a:ahLst/>
              <a:cxnLst/>
              <a:rect l="l" t="t" r="r" b="b"/>
              <a:pathLst>
                <a:path w="819785" h="820419">
                  <a:moveTo>
                    <a:pt x="819785" y="0"/>
                  </a:moveTo>
                  <a:lnTo>
                    <a:pt x="505" y="0"/>
                  </a:lnTo>
                  <a:lnTo>
                    <a:pt x="0" y="819912"/>
                  </a:lnTo>
                  <a:lnTo>
                    <a:pt x="48643" y="818514"/>
                  </a:lnTo>
                  <a:lnTo>
                    <a:pt x="96048" y="814451"/>
                  </a:lnTo>
                  <a:lnTo>
                    <a:pt x="142646" y="807592"/>
                  </a:lnTo>
                  <a:lnTo>
                    <a:pt x="188353" y="798194"/>
                  </a:lnTo>
                  <a:lnTo>
                    <a:pt x="233108" y="786384"/>
                  </a:lnTo>
                  <a:lnTo>
                    <a:pt x="276809" y="772160"/>
                  </a:lnTo>
                  <a:lnTo>
                    <a:pt x="319405" y="755523"/>
                  </a:lnTo>
                  <a:lnTo>
                    <a:pt x="360794" y="736600"/>
                  </a:lnTo>
                  <a:lnTo>
                    <a:pt x="400926" y="715517"/>
                  </a:lnTo>
                  <a:lnTo>
                    <a:pt x="439712" y="692276"/>
                  </a:lnTo>
                  <a:lnTo>
                    <a:pt x="477062" y="667003"/>
                  </a:lnTo>
                  <a:lnTo>
                    <a:pt x="512914" y="639826"/>
                  </a:lnTo>
                  <a:lnTo>
                    <a:pt x="547192" y="610615"/>
                  </a:lnTo>
                  <a:lnTo>
                    <a:pt x="579818" y="579754"/>
                  </a:lnTo>
                  <a:lnTo>
                    <a:pt x="610717" y="547115"/>
                  </a:lnTo>
                  <a:lnTo>
                    <a:pt x="639800" y="512825"/>
                  </a:lnTo>
                  <a:lnTo>
                    <a:pt x="666991" y="476885"/>
                  </a:lnTo>
                  <a:lnTo>
                    <a:pt x="692226" y="439547"/>
                  </a:lnTo>
                  <a:lnTo>
                    <a:pt x="715429" y="400685"/>
                  </a:lnTo>
                  <a:lnTo>
                    <a:pt x="736511" y="360552"/>
                  </a:lnTo>
                  <a:lnTo>
                    <a:pt x="755396" y="319150"/>
                  </a:lnTo>
                  <a:lnTo>
                    <a:pt x="772020" y="276478"/>
                  </a:lnTo>
                  <a:lnTo>
                    <a:pt x="786295" y="232791"/>
                  </a:lnTo>
                  <a:lnTo>
                    <a:pt x="798144" y="187959"/>
                  </a:lnTo>
                  <a:lnTo>
                    <a:pt x="807491" y="142240"/>
                  </a:lnTo>
                  <a:lnTo>
                    <a:pt x="814273" y="95630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A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3048"/>
              <a:ext cx="819785" cy="820419"/>
            </a:xfrm>
            <a:custGeom>
              <a:avLst/>
              <a:gdLst/>
              <a:ahLst/>
              <a:cxnLst/>
              <a:rect l="l" t="t" r="r" b="b"/>
              <a:pathLst>
                <a:path w="819785" h="820419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630"/>
                  </a:lnTo>
                  <a:lnTo>
                    <a:pt x="807491" y="142240"/>
                  </a:lnTo>
                  <a:lnTo>
                    <a:pt x="798144" y="187959"/>
                  </a:lnTo>
                  <a:lnTo>
                    <a:pt x="786295" y="232791"/>
                  </a:lnTo>
                  <a:lnTo>
                    <a:pt x="772020" y="276478"/>
                  </a:lnTo>
                  <a:lnTo>
                    <a:pt x="755396" y="319150"/>
                  </a:lnTo>
                  <a:lnTo>
                    <a:pt x="736511" y="360552"/>
                  </a:lnTo>
                  <a:lnTo>
                    <a:pt x="715429" y="400685"/>
                  </a:lnTo>
                  <a:lnTo>
                    <a:pt x="692226" y="439547"/>
                  </a:lnTo>
                  <a:lnTo>
                    <a:pt x="666991" y="476885"/>
                  </a:lnTo>
                  <a:lnTo>
                    <a:pt x="639800" y="512825"/>
                  </a:lnTo>
                  <a:lnTo>
                    <a:pt x="610717" y="547115"/>
                  </a:lnTo>
                  <a:lnTo>
                    <a:pt x="579818" y="579754"/>
                  </a:lnTo>
                  <a:lnTo>
                    <a:pt x="547192" y="610615"/>
                  </a:lnTo>
                  <a:lnTo>
                    <a:pt x="512914" y="639826"/>
                  </a:lnTo>
                  <a:lnTo>
                    <a:pt x="477062" y="667003"/>
                  </a:lnTo>
                  <a:lnTo>
                    <a:pt x="439712" y="692276"/>
                  </a:lnTo>
                  <a:lnTo>
                    <a:pt x="400926" y="715517"/>
                  </a:lnTo>
                  <a:lnTo>
                    <a:pt x="360794" y="736600"/>
                  </a:lnTo>
                  <a:lnTo>
                    <a:pt x="319405" y="755523"/>
                  </a:lnTo>
                  <a:lnTo>
                    <a:pt x="276809" y="772160"/>
                  </a:lnTo>
                  <a:lnTo>
                    <a:pt x="233108" y="786384"/>
                  </a:lnTo>
                  <a:lnTo>
                    <a:pt x="188353" y="798194"/>
                  </a:lnTo>
                  <a:lnTo>
                    <a:pt x="142646" y="807592"/>
                  </a:lnTo>
                  <a:lnTo>
                    <a:pt x="96048" y="814451"/>
                  </a:lnTo>
                  <a:lnTo>
                    <a:pt x="48643" y="818514"/>
                  </a:lnTo>
                  <a:lnTo>
                    <a:pt x="505" y="819912"/>
                  </a:lnTo>
                  <a:lnTo>
                    <a:pt x="337" y="819912"/>
                  </a:lnTo>
                  <a:lnTo>
                    <a:pt x="168" y="819912"/>
                  </a:lnTo>
                  <a:lnTo>
                    <a:pt x="0" y="819912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12191">
              <a:solidFill>
                <a:srgbClr val="D4C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444" y="4572"/>
              <a:ext cx="1786127" cy="17861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6115" y="21336"/>
              <a:ext cx="1703705" cy="1702435"/>
            </a:xfrm>
            <a:custGeom>
              <a:avLst/>
              <a:gdLst/>
              <a:ahLst/>
              <a:cxnLst/>
              <a:rect l="l" t="t" r="r" b="b"/>
              <a:pathLst>
                <a:path w="1703705" h="1702435">
                  <a:moveTo>
                    <a:pt x="0" y="850900"/>
                  </a:moveTo>
                  <a:lnTo>
                    <a:pt x="1346" y="802640"/>
                  </a:lnTo>
                  <a:lnTo>
                    <a:pt x="5346" y="755142"/>
                  </a:lnTo>
                  <a:lnTo>
                    <a:pt x="11912" y="708279"/>
                  </a:lnTo>
                  <a:lnTo>
                    <a:pt x="20993" y="662305"/>
                  </a:lnTo>
                  <a:lnTo>
                    <a:pt x="32512" y="617347"/>
                  </a:lnTo>
                  <a:lnTo>
                    <a:pt x="46380" y="573278"/>
                  </a:lnTo>
                  <a:lnTo>
                    <a:pt x="62547" y="530225"/>
                  </a:lnTo>
                  <a:lnTo>
                    <a:pt x="80924" y="488442"/>
                  </a:lnTo>
                  <a:lnTo>
                    <a:pt x="101447" y="447802"/>
                  </a:lnTo>
                  <a:lnTo>
                    <a:pt x="124053" y="408432"/>
                  </a:lnTo>
                  <a:lnTo>
                    <a:pt x="148653" y="370459"/>
                  </a:lnTo>
                  <a:lnTo>
                    <a:pt x="175183" y="333883"/>
                  </a:lnTo>
                  <a:lnTo>
                    <a:pt x="203568" y="298831"/>
                  </a:lnTo>
                  <a:lnTo>
                    <a:pt x="233743" y="265303"/>
                  </a:lnTo>
                  <a:lnTo>
                    <a:pt x="265633" y="233553"/>
                  </a:lnTo>
                  <a:lnTo>
                    <a:pt x="299161" y="203327"/>
                  </a:lnTo>
                  <a:lnTo>
                    <a:pt x="334264" y="175006"/>
                  </a:lnTo>
                  <a:lnTo>
                    <a:pt x="370852" y="148463"/>
                  </a:lnTo>
                  <a:lnTo>
                    <a:pt x="408876" y="123952"/>
                  </a:lnTo>
                  <a:lnTo>
                    <a:pt x="448259" y="101346"/>
                  </a:lnTo>
                  <a:lnTo>
                    <a:pt x="488924" y="80899"/>
                  </a:lnTo>
                  <a:lnTo>
                    <a:pt x="530796" y="62484"/>
                  </a:lnTo>
                  <a:lnTo>
                    <a:pt x="573811" y="46355"/>
                  </a:lnTo>
                  <a:lnTo>
                    <a:pt x="617880" y="32512"/>
                  </a:lnTo>
                  <a:lnTo>
                    <a:pt x="662952" y="20955"/>
                  </a:lnTo>
                  <a:lnTo>
                    <a:pt x="708952" y="11938"/>
                  </a:lnTo>
                  <a:lnTo>
                    <a:pt x="755802" y="5334"/>
                  </a:lnTo>
                  <a:lnTo>
                    <a:pt x="803427" y="1397"/>
                  </a:lnTo>
                  <a:lnTo>
                    <a:pt x="851763" y="0"/>
                  </a:lnTo>
                  <a:lnTo>
                    <a:pt x="900099" y="1397"/>
                  </a:lnTo>
                  <a:lnTo>
                    <a:pt x="947724" y="5334"/>
                  </a:lnTo>
                  <a:lnTo>
                    <a:pt x="994575" y="11938"/>
                  </a:lnTo>
                  <a:lnTo>
                    <a:pt x="1040561" y="20955"/>
                  </a:lnTo>
                  <a:lnTo>
                    <a:pt x="1085646" y="32512"/>
                  </a:lnTo>
                  <a:lnTo>
                    <a:pt x="1129665" y="46355"/>
                  </a:lnTo>
                  <a:lnTo>
                    <a:pt x="1172718" y="62484"/>
                  </a:lnTo>
                  <a:lnTo>
                    <a:pt x="1214628" y="80899"/>
                  </a:lnTo>
                  <a:lnTo>
                    <a:pt x="1255268" y="101346"/>
                  </a:lnTo>
                  <a:lnTo>
                    <a:pt x="1294638" y="123952"/>
                  </a:lnTo>
                  <a:lnTo>
                    <a:pt x="1332738" y="148463"/>
                  </a:lnTo>
                  <a:lnTo>
                    <a:pt x="1369314" y="175006"/>
                  </a:lnTo>
                  <a:lnTo>
                    <a:pt x="1404366" y="203327"/>
                  </a:lnTo>
                  <a:lnTo>
                    <a:pt x="1437894" y="233553"/>
                  </a:lnTo>
                  <a:lnTo>
                    <a:pt x="1469771" y="265303"/>
                  </a:lnTo>
                  <a:lnTo>
                    <a:pt x="1499997" y="298831"/>
                  </a:lnTo>
                  <a:lnTo>
                    <a:pt x="1528317" y="333883"/>
                  </a:lnTo>
                  <a:lnTo>
                    <a:pt x="1554861" y="370459"/>
                  </a:lnTo>
                  <a:lnTo>
                    <a:pt x="1579498" y="408432"/>
                  </a:lnTo>
                  <a:lnTo>
                    <a:pt x="1602105" y="447802"/>
                  </a:lnTo>
                  <a:lnTo>
                    <a:pt x="1622679" y="488442"/>
                  </a:lnTo>
                  <a:lnTo>
                    <a:pt x="1640966" y="530225"/>
                  </a:lnTo>
                  <a:lnTo>
                    <a:pt x="1657222" y="573278"/>
                  </a:lnTo>
                  <a:lnTo>
                    <a:pt x="1671065" y="617347"/>
                  </a:lnTo>
                  <a:lnTo>
                    <a:pt x="1682622" y="662305"/>
                  </a:lnTo>
                  <a:lnTo>
                    <a:pt x="1691639" y="708279"/>
                  </a:lnTo>
                  <a:lnTo>
                    <a:pt x="1698244" y="755142"/>
                  </a:lnTo>
                  <a:lnTo>
                    <a:pt x="1702181" y="802640"/>
                  </a:lnTo>
                  <a:lnTo>
                    <a:pt x="1703577" y="850900"/>
                  </a:lnTo>
                  <a:lnTo>
                    <a:pt x="1702181" y="899287"/>
                  </a:lnTo>
                  <a:lnTo>
                    <a:pt x="1698244" y="946785"/>
                  </a:lnTo>
                  <a:lnTo>
                    <a:pt x="1691639" y="993648"/>
                  </a:lnTo>
                  <a:lnTo>
                    <a:pt x="1682622" y="1039622"/>
                  </a:lnTo>
                  <a:lnTo>
                    <a:pt x="1671065" y="1084580"/>
                  </a:lnTo>
                  <a:lnTo>
                    <a:pt x="1657222" y="1128649"/>
                  </a:lnTo>
                  <a:lnTo>
                    <a:pt x="1640966" y="1171702"/>
                  </a:lnTo>
                  <a:lnTo>
                    <a:pt x="1622679" y="1213485"/>
                  </a:lnTo>
                  <a:lnTo>
                    <a:pt x="1602105" y="1254125"/>
                  </a:lnTo>
                  <a:lnTo>
                    <a:pt x="1579498" y="1293495"/>
                  </a:lnTo>
                  <a:lnTo>
                    <a:pt x="1554861" y="1331468"/>
                  </a:lnTo>
                  <a:lnTo>
                    <a:pt x="1528317" y="1368044"/>
                  </a:lnTo>
                  <a:lnTo>
                    <a:pt x="1499997" y="1403096"/>
                  </a:lnTo>
                  <a:lnTo>
                    <a:pt x="1469771" y="1436624"/>
                  </a:lnTo>
                  <a:lnTo>
                    <a:pt x="1437894" y="1468374"/>
                  </a:lnTo>
                  <a:lnTo>
                    <a:pt x="1404366" y="1498600"/>
                  </a:lnTo>
                  <a:lnTo>
                    <a:pt x="1369314" y="1526921"/>
                  </a:lnTo>
                  <a:lnTo>
                    <a:pt x="1332738" y="1553464"/>
                  </a:lnTo>
                  <a:lnTo>
                    <a:pt x="1294638" y="1577975"/>
                  </a:lnTo>
                  <a:lnTo>
                    <a:pt x="1255268" y="1600581"/>
                  </a:lnTo>
                  <a:lnTo>
                    <a:pt x="1214628" y="1621028"/>
                  </a:lnTo>
                  <a:lnTo>
                    <a:pt x="1172718" y="1639443"/>
                  </a:lnTo>
                  <a:lnTo>
                    <a:pt x="1129665" y="1655572"/>
                  </a:lnTo>
                  <a:lnTo>
                    <a:pt x="1085646" y="1669415"/>
                  </a:lnTo>
                  <a:lnTo>
                    <a:pt x="1040561" y="1680972"/>
                  </a:lnTo>
                  <a:lnTo>
                    <a:pt x="994575" y="1689989"/>
                  </a:lnTo>
                  <a:lnTo>
                    <a:pt x="947724" y="1696593"/>
                  </a:lnTo>
                  <a:lnTo>
                    <a:pt x="900099" y="1700530"/>
                  </a:lnTo>
                  <a:lnTo>
                    <a:pt x="851763" y="1701927"/>
                  </a:lnTo>
                  <a:lnTo>
                    <a:pt x="803427" y="1700530"/>
                  </a:lnTo>
                  <a:lnTo>
                    <a:pt x="755802" y="1696593"/>
                  </a:lnTo>
                  <a:lnTo>
                    <a:pt x="708952" y="1689989"/>
                  </a:lnTo>
                  <a:lnTo>
                    <a:pt x="662952" y="1680972"/>
                  </a:lnTo>
                  <a:lnTo>
                    <a:pt x="617880" y="1669415"/>
                  </a:lnTo>
                  <a:lnTo>
                    <a:pt x="573811" y="1655572"/>
                  </a:lnTo>
                  <a:lnTo>
                    <a:pt x="530796" y="1639443"/>
                  </a:lnTo>
                  <a:lnTo>
                    <a:pt x="488924" y="1621028"/>
                  </a:lnTo>
                  <a:lnTo>
                    <a:pt x="448259" y="1600581"/>
                  </a:lnTo>
                  <a:lnTo>
                    <a:pt x="408876" y="1577975"/>
                  </a:lnTo>
                  <a:lnTo>
                    <a:pt x="370852" y="1553464"/>
                  </a:lnTo>
                  <a:lnTo>
                    <a:pt x="334264" y="1526921"/>
                  </a:lnTo>
                  <a:lnTo>
                    <a:pt x="299161" y="1498600"/>
                  </a:lnTo>
                  <a:lnTo>
                    <a:pt x="265633" y="1468374"/>
                  </a:lnTo>
                  <a:lnTo>
                    <a:pt x="233743" y="1436624"/>
                  </a:lnTo>
                  <a:lnTo>
                    <a:pt x="203568" y="1403096"/>
                  </a:lnTo>
                  <a:lnTo>
                    <a:pt x="175183" y="1368044"/>
                  </a:lnTo>
                  <a:lnTo>
                    <a:pt x="148653" y="1331468"/>
                  </a:lnTo>
                  <a:lnTo>
                    <a:pt x="124053" y="1293495"/>
                  </a:lnTo>
                  <a:lnTo>
                    <a:pt x="101447" y="1254125"/>
                  </a:lnTo>
                  <a:lnTo>
                    <a:pt x="80924" y="1213485"/>
                  </a:lnTo>
                  <a:lnTo>
                    <a:pt x="62547" y="1171702"/>
                  </a:lnTo>
                  <a:lnTo>
                    <a:pt x="46380" y="1128649"/>
                  </a:lnTo>
                  <a:lnTo>
                    <a:pt x="32512" y="1084580"/>
                  </a:lnTo>
                  <a:lnTo>
                    <a:pt x="20993" y="1039622"/>
                  </a:lnTo>
                  <a:lnTo>
                    <a:pt x="11912" y="993648"/>
                  </a:lnTo>
                  <a:lnTo>
                    <a:pt x="5346" y="946785"/>
                  </a:lnTo>
                  <a:lnTo>
                    <a:pt x="1346" y="899287"/>
                  </a:lnTo>
                  <a:lnTo>
                    <a:pt x="0" y="850900"/>
                  </a:lnTo>
                  <a:close/>
                </a:path>
              </a:pathLst>
            </a:custGeom>
            <a:ln w="27432">
              <a:solidFill>
                <a:srgbClr val="FFEC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6115" y="1043939"/>
              <a:ext cx="1159764" cy="1153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4404" y="1050036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16" y="204724"/>
                  </a:moveTo>
                  <a:lnTo>
                    <a:pt x="149809" y="168783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9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36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3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9" y="477392"/>
                  </a:lnTo>
                  <a:lnTo>
                    <a:pt x="1115060" y="522097"/>
                  </a:lnTo>
                  <a:lnTo>
                    <a:pt x="1116965" y="567054"/>
                  </a:lnTo>
                  <a:lnTo>
                    <a:pt x="1115187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8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677"/>
                  </a:lnTo>
                  <a:lnTo>
                    <a:pt x="603935" y="1111250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249"/>
                  </a:lnTo>
                  <a:lnTo>
                    <a:pt x="423900" y="1093215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210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16" y="204724"/>
                  </a:lnTo>
                  <a:close/>
                </a:path>
                <a:path w="1116965" h="1112520">
                  <a:moveTo>
                    <a:pt x="220497" y="286258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73" y="576199"/>
                  </a:lnTo>
                  <a:lnTo>
                    <a:pt x="137134" y="619633"/>
                  </a:lnTo>
                  <a:lnTo>
                    <a:pt x="146989" y="662304"/>
                  </a:lnTo>
                  <a:lnTo>
                    <a:pt x="161201" y="704088"/>
                  </a:lnTo>
                  <a:lnTo>
                    <a:pt x="179717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54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8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26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3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8"/>
                  </a:lnTo>
                  <a:close/>
                </a:path>
              </a:pathLst>
            </a:custGeom>
            <a:ln w="12192">
              <a:solidFill>
                <a:srgbClr val="C7B0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0411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32688" y="0"/>
              <a:ext cx="155447" cy="68579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1936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69339" y="86690"/>
            <a:ext cx="226504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240" dirty="0">
                <a:solidFill>
                  <a:srgbClr val="001F5F"/>
                </a:solidFill>
              </a:rPr>
              <a:t>Alginate</a:t>
            </a:r>
            <a:endParaRPr sz="5400"/>
          </a:p>
        </p:txBody>
      </p:sp>
      <p:sp>
        <p:nvSpPr>
          <p:cNvPr id="16" name="object 16"/>
          <p:cNvSpPr txBox="1"/>
          <p:nvPr/>
        </p:nvSpPr>
        <p:spPr>
          <a:xfrm>
            <a:off x="1069339" y="1225422"/>
            <a:ext cx="7386955" cy="558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7825" marR="5080" indent="-283845">
              <a:lnSpc>
                <a:spcPct val="100000"/>
              </a:lnSpc>
              <a:spcBef>
                <a:spcPts val="100"/>
              </a:spcBef>
              <a:buClr>
                <a:srgbClr val="B83B68"/>
              </a:buClr>
              <a:buSzPct val="80000"/>
              <a:buFont typeface="Arial"/>
              <a:buChar char="•"/>
              <a:tabLst>
                <a:tab pos="377825" algn="l"/>
                <a:tab pos="378460" algn="l"/>
                <a:tab pos="1031875" algn="l"/>
                <a:tab pos="3717925" algn="l"/>
                <a:tab pos="5261610" algn="l"/>
                <a:tab pos="6400165" algn="l"/>
              </a:tabLst>
            </a:pPr>
            <a:r>
              <a:rPr sz="3000" spc="-5" dirty="0">
                <a:latin typeface="Times New Roman"/>
                <a:cs typeface="Times New Roman"/>
              </a:rPr>
              <a:t>A	pol</a:t>
            </a:r>
            <a:r>
              <a:rPr sz="3000" spc="-10" dirty="0">
                <a:latin typeface="Times New Roman"/>
                <a:cs typeface="Times New Roman"/>
              </a:rPr>
              <a:t>y</a:t>
            </a:r>
            <a:r>
              <a:rPr sz="3000" spc="-35" dirty="0">
                <a:latin typeface="Times New Roman"/>
                <a:cs typeface="Times New Roman"/>
              </a:rPr>
              <a:t>s</a:t>
            </a:r>
            <a:r>
              <a:rPr sz="3000" dirty="0">
                <a:latin typeface="Times New Roman"/>
                <a:cs typeface="Times New Roman"/>
              </a:rPr>
              <a:t>acchar</a:t>
            </a:r>
            <a:r>
              <a:rPr sz="3000" spc="-10" dirty="0">
                <a:latin typeface="Times New Roman"/>
                <a:cs typeface="Times New Roman"/>
              </a:rPr>
              <a:t>i</a:t>
            </a:r>
            <a:r>
              <a:rPr sz="3000" dirty="0">
                <a:latin typeface="Times New Roman"/>
                <a:cs typeface="Times New Roman"/>
              </a:rPr>
              <a:t>de	derived	from	brown  seaweed</a:t>
            </a:r>
            <a:endParaRPr sz="30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SzPct val="80000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Can be processed </a:t>
            </a: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easily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in</a:t>
            </a:r>
            <a:r>
              <a:rPr sz="3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0000"/>
                </a:solidFill>
                <a:latin typeface="Times New Roman"/>
                <a:cs typeface="Times New Roman"/>
              </a:rPr>
              <a:t>water</a:t>
            </a:r>
            <a:endParaRPr sz="30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SzPct val="80000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Non-toxic</a:t>
            </a:r>
            <a:endParaRPr sz="30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5"/>
              </a:spcBef>
              <a:buClr>
                <a:srgbClr val="B83B68"/>
              </a:buClr>
              <a:buSzPct val="80000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000" spc="-5" dirty="0">
                <a:solidFill>
                  <a:srgbClr val="FF0000"/>
                </a:solidFill>
                <a:latin typeface="Times New Roman"/>
                <a:cs typeface="Times New Roman"/>
              </a:rPr>
              <a:t>Biodegradable</a:t>
            </a:r>
            <a:endParaRPr sz="3000">
              <a:latin typeface="Times New Roman"/>
              <a:cs typeface="Times New Roman"/>
            </a:endParaRPr>
          </a:p>
          <a:p>
            <a:pPr marL="527685" indent="-515620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SzPct val="80000"/>
              <a:buFont typeface="Wingdings"/>
              <a:buChar char=""/>
              <a:tabLst>
                <a:tab pos="527685" algn="l"/>
                <a:tab pos="528320" algn="l"/>
              </a:tabLst>
            </a:pP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Controllable</a:t>
            </a:r>
            <a:r>
              <a:rPr sz="3000" spc="1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porosity</a:t>
            </a:r>
            <a:endParaRPr sz="3000">
              <a:latin typeface="Times New Roman"/>
              <a:cs typeface="Times New Roman"/>
            </a:endParaRPr>
          </a:p>
          <a:p>
            <a:pPr marL="377825" marR="11430" lvl="1" indent="-283845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SzPct val="80000"/>
              <a:buFont typeface="Arial"/>
              <a:buChar char="•"/>
              <a:tabLst>
                <a:tab pos="377825" algn="l"/>
                <a:tab pos="378460" algn="l"/>
                <a:tab pos="1591310" algn="l"/>
                <a:tab pos="2002789" algn="l"/>
                <a:tab pos="2984500" algn="l"/>
                <a:tab pos="3690620" algn="l"/>
                <a:tab pos="4801870" algn="l"/>
                <a:tab pos="5741670" algn="l"/>
              </a:tabLst>
            </a:pP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For</a:t>
            </a:r>
            <a:r>
              <a:rPr sz="3000" spc="-1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s	a	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so</a:t>
            </a:r>
            <a:r>
              <a:rPr sz="3000" spc="-2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3000" spc="-1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d	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ge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l	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unde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r	m</a:t>
            </a:r>
            <a:r>
              <a:rPr sz="3000" spc="-1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ld	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proc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es</a:t>
            </a:r>
            <a:r>
              <a:rPr sz="3000" spc="-1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3000" spc="-3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001F5F"/>
                </a:solidFill>
                <a:latin typeface="Times New Roman"/>
                <a:cs typeface="Times New Roman"/>
              </a:rPr>
              <a:t>ng  </a:t>
            </a:r>
            <a:r>
              <a:rPr sz="3000" spc="-5" dirty="0">
                <a:solidFill>
                  <a:srgbClr val="001F5F"/>
                </a:solidFill>
                <a:latin typeface="Times New Roman"/>
                <a:cs typeface="Times New Roman"/>
              </a:rPr>
              <a:t>conditions</a:t>
            </a:r>
            <a:endParaRPr sz="3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Applications</a:t>
            </a:r>
            <a:r>
              <a:rPr sz="3000" spc="-20" dirty="0">
                <a:solidFill>
                  <a:srgbClr val="660066"/>
                </a:solidFill>
                <a:latin typeface="Times New Roman"/>
                <a:cs typeface="Times New Roman"/>
              </a:rPr>
              <a:t> in</a:t>
            </a:r>
            <a:endParaRPr sz="3000">
              <a:latin typeface="Times New Roman"/>
              <a:cs typeface="Times New Roman"/>
            </a:endParaRPr>
          </a:p>
          <a:p>
            <a:pPr marL="355600" marR="6350" indent="133985">
              <a:lnSpc>
                <a:spcPct val="100000"/>
              </a:lnSpc>
              <a:spcBef>
                <a:spcPts val="600"/>
              </a:spcBef>
              <a:tabLst>
                <a:tab pos="1710055" algn="l"/>
                <a:tab pos="2966720" algn="l"/>
                <a:tab pos="4138295" algn="l"/>
                <a:tab pos="5769610" algn="l"/>
                <a:tab pos="6380480" algn="l"/>
              </a:tabLst>
            </a:pPr>
            <a:r>
              <a:rPr sz="3000" dirty="0">
                <a:solidFill>
                  <a:srgbClr val="660066"/>
                </a:solidFill>
                <a:latin typeface="Times New Roman"/>
                <a:cs typeface="Times New Roman"/>
              </a:rPr>
              <a:t>Liv</a:t>
            </a: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sz="3000" spc="-260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3000" dirty="0">
                <a:solidFill>
                  <a:srgbClr val="660066"/>
                </a:solidFill>
                <a:latin typeface="Times New Roman"/>
                <a:cs typeface="Times New Roman"/>
              </a:rPr>
              <a:t>,	nerve,	</a:t>
            </a: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he</a:t>
            </a:r>
            <a:r>
              <a:rPr sz="3000" dirty="0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3000" spc="-10" dirty="0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sz="3000" dirty="0">
                <a:solidFill>
                  <a:srgbClr val="660066"/>
                </a:solidFill>
                <a:latin typeface="Times New Roman"/>
                <a:cs typeface="Times New Roman"/>
              </a:rPr>
              <a:t>,	</a:t>
            </a: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car</a:t>
            </a:r>
            <a:r>
              <a:rPr sz="3000" spc="-10" dirty="0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660066"/>
                </a:solidFill>
                <a:latin typeface="Times New Roman"/>
                <a:cs typeface="Times New Roman"/>
              </a:rPr>
              <a:t>lage	&amp;	</a:t>
            </a:r>
            <a:r>
              <a:rPr sz="3000" spc="-10" dirty="0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sz="3000" spc="-20" dirty="0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ssue</a:t>
            </a:r>
            <a:r>
              <a:rPr sz="3000" dirty="0">
                <a:solidFill>
                  <a:srgbClr val="660066"/>
                </a:solidFill>
                <a:latin typeface="Times New Roman"/>
                <a:cs typeface="Times New Roman"/>
              </a:rPr>
              <a:t>-  </a:t>
            </a:r>
            <a:r>
              <a:rPr sz="3000" spc="-5" dirty="0">
                <a:solidFill>
                  <a:srgbClr val="660066"/>
                </a:solidFill>
                <a:latin typeface="Times New Roman"/>
                <a:cs typeface="Times New Roman"/>
              </a:rPr>
              <a:t>engineering</a:t>
            </a:r>
            <a:endParaRPr sz="3000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629400" y="124968"/>
            <a:ext cx="2514600" cy="4151629"/>
            <a:chOff x="6629400" y="124968"/>
            <a:chExt cx="2514600" cy="4151629"/>
          </a:xfrm>
        </p:grpSpPr>
        <p:sp>
          <p:nvSpPr>
            <p:cNvPr id="18" name="object 18"/>
            <p:cNvSpPr/>
            <p:nvPr/>
          </p:nvSpPr>
          <p:spPr>
            <a:xfrm>
              <a:off x="6629400" y="2257044"/>
              <a:ext cx="2452116" cy="201929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074152" y="124968"/>
              <a:ext cx="1069847" cy="82600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745728" y="653409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8A3AC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53200" y="1355090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23:16:56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بولي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سكاريد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53200" y="3413125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23:39:21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قابل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للتحلل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53200" y="3946525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23:40:02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يمكن السيطرة على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مساميتها 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8861" y="5647536"/>
            <a:ext cx="2672715" cy="323215"/>
          </a:xfrm>
          <a:custGeom>
            <a:avLst/>
            <a:gdLst/>
            <a:ahLst/>
            <a:cxnLst/>
            <a:rect l="l" t="t" r="r" b="b"/>
            <a:pathLst>
              <a:path w="2672715" h="323214">
                <a:moveTo>
                  <a:pt x="2615139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2615139" y="322771"/>
                </a:lnTo>
                <a:lnTo>
                  <a:pt x="2640102" y="290180"/>
                </a:lnTo>
                <a:lnTo>
                  <a:pt x="2657933" y="250941"/>
                </a:lnTo>
                <a:lnTo>
                  <a:pt x="2668631" y="207271"/>
                </a:lnTo>
                <a:lnTo>
                  <a:pt x="2672198" y="161385"/>
                </a:lnTo>
                <a:lnTo>
                  <a:pt x="2668631" y="115500"/>
                </a:lnTo>
                <a:lnTo>
                  <a:pt x="2657933" y="71830"/>
                </a:lnTo>
                <a:lnTo>
                  <a:pt x="2640102" y="32591"/>
                </a:lnTo>
                <a:lnTo>
                  <a:pt x="2615139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88812" y="4138006"/>
            <a:ext cx="2513965" cy="323215"/>
          </a:xfrm>
          <a:custGeom>
            <a:avLst/>
            <a:gdLst/>
            <a:ahLst/>
            <a:cxnLst/>
            <a:rect l="l" t="t" r="r" b="b"/>
            <a:pathLst>
              <a:path w="2513965" h="323214">
                <a:moveTo>
                  <a:pt x="2456392" y="0"/>
                </a:moveTo>
                <a:lnTo>
                  <a:pt x="57107" y="0"/>
                </a:lnTo>
                <a:lnTo>
                  <a:pt x="32122" y="32619"/>
                </a:lnTo>
                <a:lnTo>
                  <a:pt x="14276" y="71891"/>
                </a:lnTo>
                <a:lnTo>
                  <a:pt x="3569" y="115599"/>
                </a:lnTo>
                <a:lnTo>
                  <a:pt x="0" y="161524"/>
                </a:lnTo>
                <a:lnTo>
                  <a:pt x="3569" y="207449"/>
                </a:lnTo>
                <a:lnTo>
                  <a:pt x="14276" y="251157"/>
                </a:lnTo>
                <a:lnTo>
                  <a:pt x="32122" y="290429"/>
                </a:lnTo>
                <a:lnTo>
                  <a:pt x="57107" y="323048"/>
                </a:lnTo>
                <a:lnTo>
                  <a:pt x="2456392" y="323048"/>
                </a:lnTo>
                <a:lnTo>
                  <a:pt x="2481377" y="290429"/>
                </a:lnTo>
                <a:lnTo>
                  <a:pt x="2499223" y="251157"/>
                </a:lnTo>
                <a:lnTo>
                  <a:pt x="2509931" y="207449"/>
                </a:lnTo>
                <a:lnTo>
                  <a:pt x="2513500" y="161524"/>
                </a:lnTo>
                <a:lnTo>
                  <a:pt x="2509931" y="115599"/>
                </a:lnTo>
                <a:lnTo>
                  <a:pt x="2499223" y="71891"/>
                </a:lnTo>
                <a:lnTo>
                  <a:pt x="2481377" y="32619"/>
                </a:lnTo>
                <a:lnTo>
                  <a:pt x="2456392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88861" y="4641391"/>
            <a:ext cx="2042160" cy="323215"/>
          </a:xfrm>
          <a:custGeom>
            <a:avLst/>
            <a:gdLst/>
            <a:ahLst/>
            <a:cxnLst/>
            <a:rect l="l" t="t" r="r" b="b"/>
            <a:pathLst>
              <a:path w="2042160" h="323214">
                <a:moveTo>
                  <a:pt x="1984495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1984495" y="322771"/>
                </a:lnTo>
                <a:lnTo>
                  <a:pt x="2009458" y="290180"/>
                </a:lnTo>
                <a:lnTo>
                  <a:pt x="2027289" y="250941"/>
                </a:lnTo>
                <a:lnTo>
                  <a:pt x="2037988" y="207271"/>
                </a:lnTo>
                <a:lnTo>
                  <a:pt x="2041554" y="161385"/>
                </a:lnTo>
                <a:lnTo>
                  <a:pt x="2037988" y="115500"/>
                </a:lnTo>
                <a:lnTo>
                  <a:pt x="2027289" y="71830"/>
                </a:lnTo>
                <a:lnTo>
                  <a:pt x="2009458" y="32591"/>
                </a:lnTo>
                <a:lnTo>
                  <a:pt x="1984495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6105" y="3071417"/>
            <a:ext cx="2282190" cy="323215"/>
          </a:xfrm>
          <a:custGeom>
            <a:avLst/>
            <a:gdLst/>
            <a:ahLst/>
            <a:cxnLst/>
            <a:rect l="l" t="t" r="r" b="b"/>
            <a:pathLst>
              <a:path w="2282190" h="323214">
                <a:moveTo>
                  <a:pt x="2224996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2224996" y="322771"/>
                </a:lnTo>
                <a:lnTo>
                  <a:pt x="2249959" y="290180"/>
                </a:lnTo>
                <a:lnTo>
                  <a:pt x="2267790" y="250941"/>
                </a:lnTo>
                <a:lnTo>
                  <a:pt x="2278489" y="207271"/>
                </a:lnTo>
                <a:lnTo>
                  <a:pt x="2282055" y="161385"/>
                </a:lnTo>
                <a:lnTo>
                  <a:pt x="2278489" y="115500"/>
                </a:lnTo>
                <a:lnTo>
                  <a:pt x="2267790" y="71830"/>
                </a:lnTo>
                <a:lnTo>
                  <a:pt x="2249959" y="32591"/>
                </a:lnTo>
                <a:lnTo>
                  <a:pt x="2224996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93139" y="269240"/>
            <a:ext cx="31959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55" dirty="0">
                <a:solidFill>
                  <a:srgbClr val="001F5F"/>
                </a:solidFill>
              </a:rPr>
              <a:t>Synthetic</a:t>
            </a:r>
            <a:r>
              <a:rPr sz="3300" spc="-280" dirty="0">
                <a:solidFill>
                  <a:srgbClr val="001F5F"/>
                </a:solidFill>
              </a:rPr>
              <a:t> </a:t>
            </a:r>
            <a:r>
              <a:rPr sz="3300" spc="-215" dirty="0">
                <a:solidFill>
                  <a:srgbClr val="001F5F"/>
                </a:solidFill>
              </a:rPr>
              <a:t>Polymers</a:t>
            </a:r>
            <a:endParaRPr sz="3300"/>
          </a:p>
        </p:txBody>
      </p:sp>
      <p:sp>
        <p:nvSpPr>
          <p:cNvPr id="7" name="object 7"/>
          <p:cNvSpPr/>
          <p:nvPr/>
        </p:nvSpPr>
        <p:spPr>
          <a:xfrm>
            <a:off x="1088136" y="1508125"/>
            <a:ext cx="484631" cy="361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8136" y="3581146"/>
            <a:ext cx="484631" cy="361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58900" y="1289709"/>
            <a:ext cx="5610225" cy="468820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Advantages of Synthetic</a:t>
            </a:r>
            <a:r>
              <a:rPr sz="3200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45" dirty="0">
                <a:solidFill>
                  <a:srgbClr val="FF0000"/>
                </a:solidFill>
                <a:latin typeface="Times New Roman"/>
                <a:cs typeface="Times New Roman"/>
              </a:rPr>
              <a:t>Polymers</a:t>
            </a:r>
            <a:endParaRPr sz="3200">
              <a:latin typeface="Times New Roman"/>
              <a:cs typeface="Times New Roman"/>
            </a:endParaRPr>
          </a:p>
          <a:p>
            <a:pPr marL="334010" indent="-283845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SzPct val="92857"/>
              <a:buFont typeface="Wingdings"/>
              <a:buChar char=""/>
              <a:tabLst>
                <a:tab pos="334645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Ease of</a:t>
            </a:r>
            <a:r>
              <a:rPr sz="2800" spc="-3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660066"/>
                </a:solidFill>
                <a:latin typeface="Times New Roman"/>
                <a:cs typeface="Times New Roman"/>
              </a:rPr>
              <a:t>manufacturability</a:t>
            </a:r>
            <a:endParaRPr sz="2800">
              <a:latin typeface="Times New Roman"/>
              <a:cs typeface="Times New Roman"/>
            </a:endParaRPr>
          </a:p>
          <a:p>
            <a:pPr marL="334010" indent="-283845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SzPct val="92857"/>
              <a:buFont typeface="Wingdings"/>
              <a:buChar char=""/>
              <a:tabLst>
                <a:tab pos="334645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process</a:t>
            </a:r>
            <a:r>
              <a:rPr sz="2800" spc="-8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ability</a:t>
            </a:r>
            <a:endParaRPr sz="2800">
              <a:latin typeface="Times New Roman"/>
              <a:cs typeface="Times New Roman"/>
            </a:endParaRPr>
          </a:p>
          <a:p>
            <a:pPr marL="334010" indent="-283845">
              <a:lnSpc>
                <a:spcPct val="100000"/>
              </a:lnSpc>
              <a:spcBef>
                <a:spcPts val="605"/>
              </a:spcBef>
              <a:buClr>
                <a:srgbClr val="B83B68"/>
              </a:buClr>
              <a:buSzPct val="92857"/>
              <a:buFont typeface="Wingdings"/>
              <a:buChar char=""/>
              <a:tabLst>
                <a:tab pos="334645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reasonable</a:t>
            </a:r>
            <a:r>
              <a:rPr sz="2800" spc="-8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cost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The Required</a:t>
            </a:r>
            <a:r>
              <a:rPr sz="32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Properties</a:t>
            </a:r>
            <a:endParaRPr sz="3200">
              <a:latin typeface="Times New Roman"/>
              <a:cs typeface="Times New Roman"/>
            </a:endParaRPr>
          </a:p>
          <a:p>
            <a:pPr marL="287020" indent="-236220">
              <a:lnSpc>
                <a:spcPct val="100000"/>
              </a:lnSpc>
              <a:spcBef>
                <a:spcPts val="605"/>
              </a:spcBef>
              <a:buClr>
                <a:srgbClr val="B83B68"/>
              </a:buClr>
              <a:buFont typeface="Wingdings"/>
              <a:buChar char=""/>
              <a:tabLst>
                <a:tab pos="287020" algn="l"/>
              </a:tabLst>
            </a:pPr>
            <a:r>
              <a:rPr sz="2800" spc="-10" dirty="0">
                <a:solidFill>
                  <a:srgbClr val="660066"/>
                </a:solidFill>
                <a:latin typeface="Times New Roman"/>
                <a:cs typeface="Times New Roman"/>
              </a:rPr>
              <a:t>Biocompatibility</a:t>
            </a:r>
            <a:endParaRPr sz="2800">
              <a:latin typeface="Times New Roman"/>
              <a:cs typeface="Times New Roman"/>
            </a:endParaRPr>
          </a:p>
          <a:p>
            <a:pPr marL="287020" indent="-236220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Font typeface="Wingdings"/>
              <a:buChar char=""/>
              <a:tabLst>
                <a:tab pos="287020" algn="l"/>
              </a:tabLst>
            </a:pPr>
            <a:r>
              <a:rPr sz="2800" spc="-10" dirty="0">
                <a:solidFill>
                  <a:srgbClr val="660066"/>
                </a:solidFill>
                <a:latin typeface="Times New Roman"/>
                <a:cs typeface="Times New Roman"/>
              </a:rPr>
              <a:t>Sterilizability</a:t>
            </a:r>
            <a:endParaRPr sz="2800">
              <a:latin typeface="Times New Roman"/>
              <a:cs typeface="Times New Roman"/>
            </a:endParaRPr>
          </a:p>
          <a:p>
            <a:pPr marL="287020" indent="-236220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Font typeface="Wingdings"/>
              <a:buChar char=""/>
              <a:tabLst>
                <a:tab pos="287020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Physical</a:t>
            </a:r>
            <a:r>
              <a:rPr sz="2800" spc="-9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Property</a:t>
            </a:r>
            <a:endParaRPr sz="2800">
              <a:latin typeface="Times New Roman"/>
              <a:cs typeface="Times New Roman"/>
            </a:endParaRPr>
          </a:p>
          <a:p>
            <a:pPr marL="287020" indent="-236220">
              <a:lnSpc>
                <a:spcPct val="100000"/>
              </a:lnSpc>
              <a:spcBef>
                <a:spcPts val="605"/>
              </a:spcBef>
              <a:buClr>
                <a:srgbClr val="B83B68"/>
              </a:buClr>
              <a:buFont typeface="Wingdings"/>
              <a:buChar char=""/>
              <a:tabLst>
                <a:tab pos="287020" algn="l"/>
              </a:tabLst>
            </a:pPr>
            <a:r>
              <a:rPr sz="2800" spc="-10" dirty="0">
                <a:solidFill>
                  <a:srgbClr val="660066"/>
                </a:solidFill>
                <a:latin typeface="Times New Roman"/>
                <a:cs typeface="Times New Roman"/>
              </a:rPr>
              <a:t>Manufacturability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029815" y="457200"/>
            <a:ext cx="1046949" cy="760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53200" y="3071418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23:52:17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تكلفة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معقولة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6553200" y="4641392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23:53:54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تعقيم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553200" y="4138002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23:54:23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توافق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حيوي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3200" y="5410200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23:54:51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قابلية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التصنيع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339" y="923925"/>
            <a:ext cx="2485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6E2E9F"/>
                </a:solidFill>
                <a:latin typeface="Times New Roman"/>
                <a:cs typeface="Times New Roman"/>
              </a:rPr>
              <a:t>Applications: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6539" y="1898091"/>
            <a:ext cx="72453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1F5F"/>
                </a:solidFill>
                <a:latin typeface="Times New Roman"/>
                <a:cs typeface="Times New Roman"/>
              </a:rPr>
              <a:t>Medical disposable supplies, Prosthetic materials,  Dental materials, implants, dressings, polymeric 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drug </a:t>
            </a:r>
            <a:r>
              <a:rPr sz="2800" spc="-45" dirty="0">
                <a:solidFill>
                  <a:srgbClr val="001F5F"/>
                </a:solidFill>
                <a:latin typeface="Times New Roman"/>
                <a:cs typeface="Times New Roman"/>
              </a:rPr>
              <a:t>delivery, </a:t>
            </a:r>
            <a:r>
              <a:rPr sz="2800" dirty="0">
                <a:solidFill>
                  <a:srgbClr val="001F5F"/>
                </a:solidFill>
                <a:latin typeface="Times New Roman"/>
                <a:cs typeface="Times New Roman"/>
              </a:rPr>
              <a:t>tissue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engineering</a:t>
            </a:r>
            <a:r>
              <a:rPr sz="2800" spc="-1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Times New Roman"/>
                <a:cs typeface="Times New Roman"/>
              </a:rPr>
              <a:t>products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9815" y="457200"/>
            <a:ext cx="1046949" cy="76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53200" y="2019896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2021-02-15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06:52:12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اللوازم والامدادات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الطبية 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553200" y="2019896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2021-02-15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06:53:18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المواد التعويضية او المواد التي تستخدم في  </a:t>
            </a:r>
            <a:r>
              <a:rPr sz="1000" spc="-235" dirty="0">
                <a:latin typeface="Arial"/>
                <a:cs typeface="Arial"/>
              </a:rPr>
              <a:t>الاطراف</a:t>
            </a:r>
            <a:r>
              <a:rPr sz="1000" spc="-2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الاصطناعية 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6919" y="5250145"/>
            <a:ext cx="3524250" cy="323215"/>
          </a:xfrm>
          <a:custGeom>
            <a:avLst/>
            <a:gdLst/>
            <a:ahLst/>
            <a:cxnLst/>
            <a:rect l="l" t="t" r="r" b="b"/>
            <a:pathLst>
              <a:path w="3524250" h="323214">
                <a:moveTo>
                  <a:pt x="3466526" y="0"/>
                </a:moveTo>
                <a:lnTo>
                  <a:pt x="57107" y="0"/>
                </a:lnTo>
                <a:lnTo>
                  <a:pt x="32122" y="32619"/>
                </a:lnTo>
                <a:lnTo>
                  <a:pt x="14276" y="71891"/>
                </a:lnTo>
                <a:lnTo>
                  <a:pt x="3569" y="115599"/>
                </a:lnTo>
                <a:lnTo>
                  <a:pt x="0" y="161524"/>
                </a:lnTo>
                <a:lnTo>
                  <a:pt x="3569" y="207449"/>
                </a:lnTo>
                <a:lnTo>
                  <a:pt x="14276" y="251157"/>
                </a:lnTo>
                <a:lnTo>
                  <a:pt x="32122" y="290429"/>
                </a:lnTo>
                <a:lnTo>
                  <a:pt x="57107" y="323048"/>
                </a:lnTo>
                <a:lnTo>
                  <a:pt x="3466526" y="323048"/>
                </a:lnTo>
                <a:lnTo>
                  <a:pt x="3491510" y="290429"/>
                </a:lnTo>
                <a:lnTo>
                  <a:pt x="3509356" y="251157"/>
                </a:lnTo>
                <a:lnTo>
                  <a:pt x="3520064" y="207449"/>
                </a:lnTo>
                <a:lnTo>
                  <a:pt x="3523633" y="161524"/>
                </a:lnTo>
                <a:lnTo>
                  <a:pt x="3520064" y="115599"/>
                </a:lnTo>
                <a:lnTo>
                  <a:pt x="3509356" y="71891"/>
                </a:lnTo>
                <a:lnTo>
                  <a:pt x="3491510" y="32619"/>
                </a:lnTo>
                <a:lnTo>
                  <a:pt x="3466526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9339" y="460374"/>
            <a:ext cx="4161154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200" dirty="0">
                <a:solidFill>
                  <a:srgbClr val="001F5F"/>
                </a:solidFill>
              </a:rPr>
              <a:t>Synthetic</a:t>
            </a:r>
            <a:r>
              <a:rPr sz="4300" spc="-330" dirty="0">
                <a:solidFill>
                  <a:srgbClr val="001F5F"/>
                </a:solidFill>
              </a:rPr>
              <a:t> </a:t>
            </a:r>
            <a:r>
              <a:rPr sz="4300" spc="-280" dirty="0">
                <a:solidFill>
                  <a:srgbClr val="001F5F"/>
                </a:solidFill>
              </a:rPr>
              <a:t>Polymers</a:t>
            </a:r>
            <a:endParaRPr sz="4300"/>
          </a:p>
        </p:txBody>
      </p:sp>
      <p:sp>
        <p:nvSpPr>
          <p:cNvPr id="4" name="object 4"/>
          <p:cNvSpPr txBox="1"/>
          <p:nvPr/>
        </p:nvSpPr>
        <p:spPr>
          <a:xfrm>
            <a:off x="1151636" y="1392072"/>
            <a:ext cx="5504815" cy="4188460"/>
          </a:xfrm>
          <a:prstGeom prst="rect">
            <a:avLst/>
          </a:prstGeom>
        </p:spPr>
        <p:txBody>
          <a:bodyPr vert="horz" wrap="square" lIns="0" tIns="229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5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Example of Synthetic Polymers</a:t>
            </a:r>
            <a:r>
              <a:rPr sz="2800" spc="-14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marL="382905" indent="-370840">
              <a:lnSpc>
                <a:spcPct val="100000"/>
              </a:lnSpc>
              <a:spcBef>
                <a:spcPts val="1700"/>
              </a:spcBef>
              <a:buClr>
                <a:srgbClr val="B83B68"/>
              </a:buClr>
              <a:buSzPct val="80357"/>
              <a:buFont typeface="Wingdings"/>
              <a:buChar char=""/>
              <a:tabLst>
                <a:tab pos="383540" algn="l"/>
              </a:tabLst>
            </a:pPr>
            <a:r>
              <a:rPr sz="2800" spc="-5" dirty="0">
                <a:latin typeface="Times New Roman"/>
                <a:cs typeface="Times New Roman"/>
              </a:rPr>
              <a:t>(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PTFE)</a:t>
            </a:r>
            <a:r>
              <a:rPr sz="2800" spc="3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Polytetrafluoroethylene</a:t>
            </a:r>
            <a:endParaRPr sz="2800">
              <a:latin typeface="Times New Roman"/>
              <a:cs typeface="Times New Roman"/>
            </a:endParaRPr>
          </a:p>
          <a:p>
            <a:pPr marL="382905" indent="-370840">
              <a:lnSpc>
                <a:spcPct val="100000"/>
              </a:lnSpc>
              <a:spcBef>
                <a:spcPts val="2310"/>
              </a:spcBef>
              <a:buClr>
                <a:srgbClr val="B83B68"/>
              </a:buClr>
              <a:buSzPct val="80357"/>
              <a:buFont typeface="Wingdings"/>
              <a:buChar char=""/>
              <a:tabLst>
                <a:tab pos="383540" algn="l"/>
              </a:tabLst>
            </a:pPr>
            <a:r>
              <a:rPr sz="2800" spc="-5" dirty="0">
                <a:solidFill>
                  <a:srgbClr val="006EC0"/>
                </a:solidFill>
                <a:latin typeface="Times New Roman"/>
                <a:cs typeface="Times New Roman"/>
              </a:rPr>
              <a:t>Polyethylene,</a:t>
            </a:r>
            <a:r>
              <a:rPr sz="2800" spc="-8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EC0"/>
                </a:solidFill>
                <a:latin typeface="Times New Roman"/>
                <a:cs typeface="Times New Roman"/>
              </a:rPr>
              <a:t>(PE)</a:t>
            </a:r>
            <a:endParaRPr sz="2800">
              <a:latin typeface="Times New Roman"/>
              <a:cs typeface="Times New Roman"/>
            </a:endParaRPr>
          </a:p>
          <a:p>
            <a:pPr marL="382905" indent="-370840">
              <a:lnSpc>
                <a:spcPct val="100000"/>
              </a:lnSpc>
              <a:spcBef>
                <a:spcPts val="2290"/>
              </a:spcBef>
              <a:buClr>
                <a:srgbClr val="B83B68"/>
              </a:buClr>
              <a:buSzPct val="80357"/>
              <a:buFont typeface="Wingdings"/>
              <a:buChar char=""/>
              <a:tabLst>
                <a:tab pos="383540" algn="l"/>
              </a:tabLst>
            </a:pPr>
            <a:r>
              <a:rPr sz="2800" dirty="0">
                <a:solidFill>
                  <a:srgbClr val="FF0066"/>
                </a:solidFill>
                <a:latin typeface="Times New Roman"/>
                <a:cs typeface="Times New Roman"/>
              </a:rPr>
              <a:t>Polypropylene,</a:t>
            </a:r>
            <a:r>
              <a:rPr sz="2800" spc="-6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(PP)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305"/>
              </a:spcBef>
              <a:buClr>
                <a:srgbClr val="B83B68"/>
              </a:buClr>
              <a:buSzPct val="80357"/>
              <a:buFont typeface="Wingdings"/>
              <a:buChar char=""/>
              <a:tabLst>
                <a:tab pos="296545" algn="l"/>
              </a:tabLst>
            </a:pPr>
            <a:r>
              <a:rPr sz="2800" spc="-5" dirty="0">
                <a:solidFill>
                  <a:srgbClr val="006EC0"/>
                </a:solidFill>
                <a:latin typeface="Times New Roman"/>
                <a:cs typeface="Times New Roman"/>
              </a:rPr>
              <a:t>Poly (methyl methacrylate),</a:t>
            </a:r>
            <a:r>
              <a:rPr sz="2800" spc="-165" dirty="0">
                <a:solidFill>
                  <a:srgbClr val="006EC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6EC0"/>
                </a:solidFill>
                <a:latin typeface="Times New Roman"/>
                <a:cs typeface="Times New Roman"/>
              </a:rPr>
              <a:t>PMMA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305"/>
              </a:spcBef>
              <a:buClr>
                <a:srgbClr val="B83B68"/>
              </a:buClr>
              <a:buSzPct val="80357"/>
              <a:buFont typeface="Wingdings"/>
              <a:buChar char=""/>
              <a:tabLst>
                <a:tab pos="296545" algn="l"/>
              </a:tabLst>
            </a:pP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Materials in </a:t>
            </a:r>
            <a:r>
              <a:rPr sz="2800" spc="-10" dirty="0">
                <a:solidFill>
                  <a:srgbClr val="FF0066"/>
                </a:solidFill>
                <a:latin typeface="Times New Roman"/>
                <a:cs typeface="Times New Roman"/>
              </a:rPr>
              <a:t>Maxillofacial</a:t>
            </a:r>
            <a:r>
              <a:rPr sz="2800" spc="-1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Prosthetic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29815" y="457200"/>
            <a:ext cx="1046949" cy="76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53200" y="5250141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2021-02-15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06:56:15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المواد المستخدمة في استبدال الوجه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والفكين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37944" y="2552700"/>
            <a:ext cx="5848350" cy="1685925"/>
            <a:chOff x="1837944" y="2552700"/>
            <a:chExt cx="5848350" cy="1685925"/>
          </a:xfrm>
        </p:grpSpPr>
        <p:sp>
          <p:nvSpPr>
            <p:cNvPr id="3" name="object 3"/>
            <p:cNvSpPr/>
            <p:nvPr/>
          </p:nvSpPr>
          <p:spPr>
            <a:xfrm>
              <a:off x="4705347" y="3467834"/>
              <a:ext cx="2980948" cy="7513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686300" y="3448811"/>
              <a:ext cx="1324355" cy="7894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933444" y="3448811"/>
              <a:ext cx="819912" cy="789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837944" y="3448811"/>
              <a:ext cx="2915411" cy="7894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99688" y="2552700"/>
              <a:ext cx="2238756" cy="10485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000246" y="2673476"/>
            <a:ext cx="1449070" cy="820419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3970" marR="5080" indent="-1905">
              <a:lnSpc>
                <a:spcPts val="2900"/>
              </a:lnSpc>
              <a:spcBef>
                <a:spcPts val="575"/>
              </a:spcBef>
            </a:pPr>
            <a:r>
              <a:rPr sz="2800" b="1" dirty="0">
                <a:solidFill>
                  <a:srgbClr val="FFFFFF"/>
                </a:solidFill>
                <a:latin typeface="Times New Roman"/>
                <a:cs typeface="Times New Roman"/>
              </a:rPr>
              <a:t>Syn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thetic  Polym</a:t>
            </a:r>
            <a:r>
              <a:rPr sz="2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81455" y="4152900"/>
            <a:ext cx="1781556" cy="876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59839" y="4367529"/>
            <a:ext cx="12274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Biostable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77311" y="4152900"/>
            <a:ext cx="2189988" cy="876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15385" y="4336160"/>
            <a:ext cx="15214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Bioe</a:t>
            </a:r>
            <a:r>
              <a:rPr sz="24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odible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90744" y="4067555"/>
            <a:ext cx="1581911" cy="961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509640" y="4181932"/>
            <a:ext cx="94170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ts val="2695"/>
              </a:lnSpc>
              <a:spcBef>
                <a:spcPts val="100"/>
              </a:spcBef>
            </a:pPr>
            <a:r>
              <a:rPr sz="24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695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so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uble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10756" y="4067555"/>
            <a:ext cx="1723644" cy="96164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063231" y="4181932"/>
            <a:ext cx="1229995" cy="71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ts val="2695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ts val="2695"/>
              </a:lnSpc>
            </a:pP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poly</a:t>
            </a:r>
            <a:r>
              <a:rPr sz="2400" b="1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ers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289430" y="686815"/>
            <a:ext cx="57277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60" dirty="0">
                <a:solidFill>
                  <a:srgbClr val="001F5F"/>
                </a:solidFill>
              </a:rPr>
              <a:t>Classification </a:t>
            </a:r>
            <a:r>
              <a:rPr sz="3200" spc="-25" dirty="0">
                <a:solidFill>
                  <a:srgbClr val="001F5F"/>
                </a:solidFill>
              </a:rPr>
              <a:t>of </a:t>
            </a:r>
            <a:r>
              <a:rPr sz="3200" spc="-110" dirty="0">
                <a:solidFill>
                  <a:srgbClr val="001F5F"/>
                </a:solidFill>
              </a:rPr>
              <a:t>synthetic</a:t>
            </a:r>
            <a:r>
              <a:rPr sz="3200" spc="-455" dirty="0">
                <a:solidFill>
                  <a:srgbClr val="001F5F"/>
                </a:solidFill>
              </a:rPr>
              <a:t> </a:t>
            </a:r>
            <a:r>
              <a:rPr sz="3200" spc="-145" dirty="0">
                <a:solidFill>
                  <a:srgbClr val="001F5F"/>
                </a:solidFill>
              </a:rPr>
              <a:t>polymers</a:t>
            </a:r>
            <a:endParaRPr sz="3200"/>
          </a:p>
        </p:txBody>
      </p:sp>
      <p:sp>
        <p:nvSpPr>
          <p:cNvPr id="18" name="object 18"/>
          <p:cNvSpPr/>
          <p:nvPr/>
        </p:nvSpPr>
        <p:spPr>
          <a:xfrm>
            <a:off x="8029815" y="457200"/>
            <a:ext cx="1046949" cy="7604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39275" y="5410934"/>
            <a:ext cx="1457325" cy="300990"/>
          </a:xfrm>
          <a:custGeom>
            <a:avLst/>
            <a:gdLst/>
            <a:ahLst/>
            <a:cxnLst/>
            <a:rect l="l" t="t" r="r" b="b"/>
            <a:pathLst>
              <a:path w="1457325" h="300989">
                <a:moveTo>
                  <a:pt x="1404619" y="0"/>
                </a:moveTo>
                <a:lnTo>
                  <a:pt x="52104" y="0"/>
                </a:lnTo>
                <a:lnTo>
                  <a:pt x="26052" y="35275"/>
                </a:lnTo>
                <a:lnTo>
                  <a:pt x="8684" y="78259"/>
                </a:lnTo>
                <a:lnTo>
                  <a:pt x="0" y="125867"/>
                </a:lnTo>
                <a:lnTo>
                  <a:pt x="0" y="175017"/>
                </a:lnTo>
                <a:lnTo>
                  <a:pt x="8684" y="222625"/>
                </a:lnTo>
                <a:lnTo>
                  <a:pt x="26052" y="265608"/>
                </a:lnTo>
                <a:lnTo>
                  <a:pt x="52104" y="300884"/>
                </a:lnTo>
                <a:lnTo>
                  <a:pt x="1404619" y="300884"/>
                </a:lnTo>
                <a:lnTo>
                  <a:pt x="1430671" y="265608"/>
                </a:lnTo>
                <a:lnTo>
                  <a:pt x="1448039" y="222625"/>
                </a:lnTo>
                <a:lnTo>
                  <a:pt x="1456723" y="175017"/>
                </a:lnTo>
                <a:lnTo>
                  <a:pt x="1456723" y="125867"/>
                </a:lnTo>
                <a:lnTo>
                  <a:pt x="1448039" y="78259"/>
                </a:lnTo>
                <a:lnTo>
                  <a:pt x="1430671" y="35275"/>
                </a:lnTo>
                <a:lnTo>
                  <a:pt x="1404619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99265" y="4289480"/>
            <a:ext cx="2824480" cy="300990"/>
          </a:xfrm>
          <a:custGeom>
            <a:avLst/>
            <a:gdLst/>
            <a:ahLst/>
            <a:cxnLst/>
            <a:rect l="l" t="t" r="r" b="b"/>
            <a:pathLst>
              <a:path w="2824479" h="300989">
                <a:moveTo>
                  <a:pt x="2772391" y="0"/>
                </a:moveTo>
                <a:lnTo>
                  <a:pt x="52056" y="0"/>
                </a:lnTo>
                <a:lnTo>
                  <a:pt x="26028" y="35243"/>
                </a:lnTo>
                <a:lnTo>
                  <a:pt x="8676" y="78187"/>
                </a:lnTo>
                <a:lnTo>
                  <a:pt x="0" y="125752"/>
                </a:lnTo>
                <a:lnTo>
                  <a:pt x="0" y="174856"/>
                </a:lnTo>
                <a:lnTo>
                  <a:pt x="8676" y="222421"/>
                </a:lnTo>
                <a:lnTo>
                  <a:pt x="26028" y="265364"/>
                </a:lnTo>
                <a:lnTo>
                  <a:pt x="52056" y="300607"/>
                </a:lnTo>
                <a:lnTo>
                  <a:pt x="2772391" y="300607"/>
                </a:lnTo>
                <a:lnTo>
                  <a:pt x="2798419" y="265364"/>
                </a:lnTo>
                <a:lnTo>
                  <a:pt x="2815770" y="222421"/>
                </a:lnTo>
                <a:lnTo>
                  <a:pt x="2824446" y="174856"/>
                </a:lnTo>
                <a:lnTo>
                  <a:pt x="2824446" y="125752"/>
                </a:lnTo>
                <a:lnTo>
                  <a:pt x="2815770" y="78187"/>
                </a:lnTo>
                <a:lnTo>
                  <a:pt x="2798419" y="35243"/>
                </a:lnTo>
                <a:lnTo>
                  <a:pt x="2772391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668282" y="3172136"/>
            <a:ext cx="4686935" cy="300990"/>
          </a:xfrm>
          <a:custGeom>
            <a:avLst/>
            <a:gdLst/>
            <a:ahLst/>
            <a:cxnLst/>
            <a:rect l="l" t="t" r="r" b="b"/>
            <a:pathLst>
              <a:path w="4686934" h="300989">
                <a:moveTo>
                  <a:pt x="4634845" y="0"/>
                </a:moveTo>
                <a:lnTo>
                  <a:pt x="52055" y="0"/>
                </a:lnTo>
                <a:lnTo>
                  <a:pt x="26027" y="35242"/>
                </a:lnTo>
                <a:lnTo>
                  <a:pt x="8675" y="78186"/>
                </a:lnTo>
                <a:lnTo>
                  <a:pt x="0" y="125750"/>
                </a:lnTo>
                <a:lnTo>
                  <a:pt x="0" y="174855"/>
                </a:lnTo>
                <a:lnTo>
                  <a:pt x="8675" y="222419"/>
                </a:lnTo>
                <a:lnTo>
                  <a:pt x="26027" y="265363"/>
                </a:lnTo>
                <a:lnTo>
                  <a:pt x="52055" y="300606"/>
                </a:lnTo>
                <a:lnTo>
                  <a:pt x="4634845" y="300606"/>
                </a:lnTo>
                <a:lnTo>
                  <a:pt x="4660873" y="265363"/>
                </a:lnTo>
                <a:lnTo>
                  <a:pt x="4678224" y="222419"/>
                </a:lnTo>
                <a:lnTo>
                  <a:pt x="4686900" y="174855"/>
                </a:lnTo>
                <a:lnTo>
                  <a:pt x="4686900" y="125750"/>
                </a:lnTo>
                <a:lnTo>
                  <a:pt x="4678224" y="78186"/>
                </a:lnTo>
                <a:lnTo>
                  <a:pt x="4660873" y="35242"/>
                </a:lnTo>
                <a:lnTo>
                  <a:pt x="4634845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37671" y="2050089"/>
            <a:ext cx="1943100" cy="300990"/>
          </a:xfrm>
          <a:custGeom>
            <a:avLst/>
            <a:gdLst/>
            <a:ahLst/>
            <a:cxnLst/>
            <a:rect l="l" t="t" r="r" b="b"/>
            <a:pathLst>
              <a:path w="1943100" h="300989">
                <a:moveTo>
                  <a:pt x="1890851" y="0"/>
                </a:moveTo>
                <a:lnTo>
                  <a:pt x="52055" y="0"/>
                </a:lnTo>
                <a:lnTo>
                  <a:pt x="26027" y="35243"/>
                </a:lnTo>
                <a:lnTo>
                  <a:pt x="8675" y="78187"/>
                </a:lnTo>
                <a:lnTo>
                  <a:pt x="0" y="125752"/>
                </a:lnTo>
                <a:lnTo>
                  <a:pt x="0" y="174856"/>
                </a:lnTo>
                <a:lnTo>
                  <a:pt x="8675" y="222421"/>
                </a:lnTo>
                <a:lnTo>
                  <a:pt x="26027" y="265364"/>
                </a:lnTo>
                <a:lnTo>
                  <a:pt x="52055" y="300607"/>
                </a:lnTo>
                <a:lnTo>
                  <a:pt x="1890851" y="300607"/>
                </a:lnTo>
                <a:lnTo>
                  <a:pt x="1916879" y="265364"/>
                </a:lnTo>
                <a:lnTo>
                  <a:pt x="1934232" y="222421"/>
                </a:lnTo>
                <a:lnTo>
                  <a:pt x="1942908" y="174856"/>
                </a:lnTo>
                <a:lnTo>
                  <a:pt x="1942908" y="125752"/>
                </a:lnTo>
                <a:lnTo>
                  <a:pt x="1934232" y="78187"/>
                </a:lnTo>
                <a:lnTo>
                  <a:pt x="1916879" y="35243"/>
                </a:lnTo>
                <a:lnTo>
                  <a:pt x="1890851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69339" y="1301318"/>
            <a:ext cx="7552055" cy="473519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377825" marR="5080" indent="-283845" algn="just">
              <a:lnSpc>
                <a:spcPct val="80000"/>
              </a:lnSpc>
              <a:spcBef>
                <a:spcPts val="730"/>
              </a:spcBef>
              <a:buClr>
                <a:srgbClr val="B83B68"/>
              </a:buClr>
              <a:buSzPct val="78846"/>
              <a:buFont typeface="Arial"/>
              <a:buChar char="•"/>
              <a:tabLst>
                <a:tab pos="378460" algn="l"/>
              </a:tabLst>
            </a:pP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Polymers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that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are </a:t>
            </a:r>
            <a:r>
              <a:rPr sz="2600" spc="-20" dirty="0">
                <a:solidFill>
                  <a:srgbClr val="0000CC"/>
                </a:solidFill>
                <a:latin typeface="Times New Roman"/>
                <a:cs typeface="Times New Roman"/>
              </a:rPr>
              <a:t>sufficiently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biostable </a:t>
            </a:r>
            <a:r>
              <a:rPr sz="2600" spc="-10" dirty="0">
                <a:solidFill>
                  <a:srgbClr val="0000CC"/>
                </a:solidFill>
                <a:latin typeface="Times New Roman"/>
                <a:cs typeface="Times New Roman"/>
              </a:rPr>
              <a:t>to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allow their 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long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term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use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in </a:t>
            </a:r>
            <a:r>
              <a:rPr sz="2600" spc="-10" dirty="0">
                <a:solidFill>
                  <a:srgbClr val="0000CC"/>
                </a:solidFill>
                <a:latin typeface="Times New Roman"/>
                <a:cs typeface="Times New Roman"/>
              </a:rPr>
              <a:t>artificial </a:t>
            </a:r>
            <a:r>
              <a:rPr sz="2600" spc="-15" dirty="0">
                <a:solidFill>
                  <a:srgbClr val="0000CC"/>
                </a:solidFill>
                <a:latin typeface="Times New Roman"/>
                <a:cs typeface="Times New Roman"/>
              </a:rPr>
              <a:t>organs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blood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pumps,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blood 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vessel </a:t>
            </a:r>
            <a:r>
              <a:rPr sz="2600" spc="-10" dirty="0">
                <a:solidFill>
                  <a:srgbClr val="0000CC"/>
                </a:solidFill>
                <a:latin typeface="Times New Roman"/>
                <a:cs typeface="Times New Roman"/>
              </a:rPr>
              <a:t>prostheses,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heart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valves, </a:t>
            </a:r>
            <a:r>
              <a:rPr sz="2600" spc="-10" dirty="0">
                <a:solidFill>
                  <a:srgbClr val="0000CC"/>
                </a:solidFill>
                <a:latin typeface="Times New Roman"/>
                <a:cs typeface="Times New Roman"/>
              </a:rPr>
              <a:t>skeletal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joints, </a:t>
            </a:r>
            <a:r>
              <a:rPr sz="2600" spc="-10" dirty="0">
                <a:solidFill>
                  <a:srgbClr val="0000CC"/>
                </a:solidFill>
                <a:latin typeface="Times New Roman"/>
                <a:cs typeface="Times New Roman"/>
              </a:rPr>
              <a:t>kidney 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prostheses.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83B68"/>
              </a:buClr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377825" marR="10795" indent="-283845" algn="just">
              <a:lnSpc>
                <a:spcPct val="80000"/>
              </a:lnSpc>
              <a:buClr>
                <a:srgbClr val="B83B68"/>
              </a:buClr>
              <a:buSzPct val="78846"/>
              <a:buFont typeface="Arial"/>
              <a:buChar char="•"/>
              <a:tabLst>
                <a:tab pos="378460" algn="l"/>
              </a:tabLst>
            </a:pP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polymer must fulfill </a:t>
            </a:r>
            <a:r>
              <a:rPr sz="2600" spc="-10" dirty="0">
                <a:solidFill>
                  <a:srgbClr val="FF0000"/>
                </a:solidFill>
                <a:latin typeface="Times New Roman"/>
                <a:cs typeface="Times New Roman"/>
              </a:rPr>
              <a:t>certain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critical </a:t>
            </a:r>
            <a:r>
              <a:rPr sz="2600" spc="-10" dirty="0">
                <a:solidFill>
                  <a:srgbClr val="FF0000"/>
                </a:solidFill>
                <a:latin typeface="Times New Roman"/>
                <a:cs typeface="Times New Roman"/>
              </a:rPr>
              <a:t>requirements </a:t>
            </a:r>
            <a:r>
              <a:rPr sz="2600" spc="-20" dirty="0">
                <a:solidFill>
                  <a:srgbClr val="FF0000"/>
                </a:solidFill>
                <a:latin typeface="Times New Roman"/>
                <a:cs typeface="Times New Roman"/>
              </a:rPr>
              <a:t>if 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it is to 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be used 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in an artificial</a:t>
            </a:r>
            <a:r>
              <a:rPr sz="2600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Times New Roman"/>
                <a:cs typeface="Times New Roman"/>
              </a:rPr>
              <a:t>organ.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Times New Roman"/>
              <a:cs typeface="Times New Roman"/>
            </a:endParaRPr>
          </a:p>
          <a:p>
            <a:pPr marL="584200" indent="-571500">
              <a:lnSpc>
                <a:spcPct val="100000"/>
              </a:lnSpc>
              <a:buClr>
                <a:srgbClr val="B83B68"/>
              </a:buClr>
              <a:buSzPct val="78846"/>
              <a:buFont typeface="Wingdings"/>
              <a:buChar char=""/>
              <a:tabLst>
                <a:tab pos="583565" algn="l"/>
                <a:tab pos="584200" algn="l"/>
              </a:tabLst>
            </a:pP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It 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must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be physiologically</a:t>
            </a:r>
            <a:r>
              <a:rPr sz="26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inert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83B68"/>
              </a:buClr>
              <a:buFont typeface="Wingdings"/>
              <a:buChar char=""/>
            </a:pPr>
            <a:endParaRPr sz="3300">
              <a:latin typeface="Times New Roman"/>
              <a:cs typeface="Times New Roman"/>
            </a:endParaRPr>
          </a:p>
          <a:p>
            <a:pPr marL="583565" marR="6350" indent="-571500" algn="just">
              <a:lnSpc>
                <a:spcPct val="80000"/>
              </a:lnSpc>
              <a:buClr>
                <a:srgbClr val="B83B68"/>
              </a:buClr>
              <a:buSzPct val="78846"/>
              <a:buFont typeface="Wingdings"/>
              <a:buChar char=""/>
              <a:tabLst>
                <a:tab pos="584200" algn="l"/>
              </a:tabLst>
            </a:pPr>
            <a:r>
              <a:rPr sz="2600" dirty="0">
                <a:solidFill>
                  <a:srgbClr val="CC0099"/>
                </a:solidFill>
                <a:latin typeface="Times New Roman"/>
                <a:cs typeface="Times New Roman"/>
              </a:rPr>
              <a:t>The </a:t>
            </a:r>
            <a:r>
              <a:rPr sz="2600" spc="-5" dirty="0">
                <a:solidFill>
                  <a:srgbClr val="CC0099"/>
                </a:solidFill>
                <a:latin typeface="Times New Roman"/>
                <a:cs typeface="Times New Roman"/>
              </a:rPr>
              <a:t>polymer itself should </a:t>
            </a:r>
            <a:r>
              <a:rPr sz="2600" dirty="0">
                <a:solidFill>
                  <a:srgbClr val="CC0099"/>
                </a:solidFill>
                <a:latin typeface="Times New Roman"/>
                <a:cs typeface="Times New Roman"/>
              </a:rPr>
              <a:t>be </a:t>
            </a:r>
            <a:r>
              <a:rPr sz="2600" spc="-10" dirty="0">
                <a:solidFill>
                  <a:srgbClr val="CC0099"/>
                </a:solidFill>
                <a:latin typeface="Times New Roman"/>
                <a:cs typeface="Times New Roman"/>
              </a:rPr>
              <a:t>stable </a:t>
            </a:r>
            <a:r>
              <a:rPr sz="2600" spc="-5" dirty="0">
                <a:solidFill>
                  <a:srgbClr val="CC0099"/>
                </a:solidFill>
                <a:latin typeface="Times New Roman"/>
                <a:cs typeface="Times New Roman"/>
              </a:rPr>
              <a:t>during </a:t>
            </a:r>
            <a:r>
              <a:rPr sz="2600" spc="-10" dirty="0">
                <a:solidFill>
                  <a:srgbClr val="CC0099"/>
                </a:solidFill>
                <a:latin typeface="Times New Roman"/>
                <a:cs typeface="Times New Roman"/>
              </a:rPr>
              <a:t>many  </a:t>
            </a:r>
            <a:r>
              <a:rPr sz="2600" spc="-5" dirty="0">
                <a:solidFill>
                  <a:srgbClr val="CC0099"/>
                </a:solidFill>
                <a:latin typeface="Times New Roman"/>
                <a:cs typeface="Times New Roman"/>
              </a:rPr>
              <a:t>years </a:t>
            </a:r>
            <a:r>
              <a:rPr sz="2600" dirty="0">
                <a:solidFill>
                  <a:srgbClr val="CC0099"/>
                </a:solidFill>
                <a:latin typeface="Times New Roman"/>
                <a:cs typeface="Times New Roman"/>
              </a:rPr>
              <a:t>of </a:t>
            </a:r>
            <a:r>
              <a:rPr sz="2600" spc="-10" dirty="0">
                <a:solidFill>
                  <a:srgbClr val="CC0099"/>
                </a:solidFill>
                <a:latin typeface="Times New Roman"/>
                <a:cs typeface="Times New Roman"/>
              </a:rPr>
              <a:t>exposure to </a:t>
            </a:r>
            <a:r>
              <a:rPr sz="2600" spc="-5" dirty="0">
                <a:solidFill>
                  <a:srgbClr val="CC0099"/>
                </a:solidFill>
                <a:latin typeface="Times New Roman"/>
                <a:cs typeface="Times New Roman"/>
              </a:rPr>
              <a:t>hydrolytic </a:t>
            </a:r>
            <a:r>
              <a:rPr sz="2600" dirty="0">
                <a:solidFill>
                  <a:srgbClr val="CC0099"/>
                </a:solidFill>
                <a:latin typeface="Times New Roman"/>
                <a:cs typeface="Times New Roman"/>
              </a:rPr>
              <a:t>or </a:t>
            </a:r>
            <a:r>
              <a:rPr sz="2600" spc="-10" dirty="0">
                <a:solidFill>
                  <a:srgbClr val="CC0099"/>
                </a:solidFill>
                <a:latin typeface="Times New Roman"/>
                <a:cs typeface="Times New Roman"/>
              </a:rPr>
              <a:t>oxidative  </a:t>
            </a:r>
            <a:r>
              <a:rPr sz="2600" dirty="0">
                <a:solidFill>
                  <a:srgbClr val="CC0099"/>
                </a:solidFill>
                <a:latin typeface="Times New Roman"/>
                <a:cs typeface="Times New Roman"/>
              </a:rPr>
              <a:t>conditions </a:t>
            </a:r>
            <a:r>
              <a:rPr sz="2600" spc="-5" dirty="0">
                <a:solidFill>
                  <a:srgbClr val="CC0099"/>
                </a:solidFill>
                <a:latin typeface="Times New Roman"/>
                <a:cs typeface="Times New Roman"/>
              </a:rPr>
              <a:t>at </a:t>
            </a:r>
            <a:r>
              <a:rPr sz="2600" spc="5" dirty="0">
                <a:solidFill>
                  <a:srgbClr val="CC0099"/>
                </a:solidFill>
                <a:latin typeface="Times New Roman"/>
                <a:cs typeface="Times New Roman"/>
              </a:rPr>
              <a:t>body</a:t>
            </a:r>
            <a:r>
              <a:rPr sz="2600" spc="-105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CC0099"/>
                </a:solidFill>
                <a:latin typeface="Times New Roman"/>
                <a:cs typeface="Times New Roman"/>
              </a:rPr>
              <a:t>temperature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76960" y="353059"/>
            <a:ext cx="31832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70" dirty="0">
                <a:solidFill>
                  <a:srgbClr val="001F5F"/>
                </a:solidFill>
              </a:rPr>
              <a:t>Biostable</a:t>
            </a:r>
            <a:r>
              <a:rPr sz="3300" spc="-280" dirty="0">
                <a:solidFill>
                  <a:srgbClr val="001F5F"/>
                </a:solidFill>
              </a:rPr>
              <a:t> </a:t>
            </a:r>
            <a:r>
              <a:rPr sz="3300" spc="-215" dirty="0">
                <a:solidFill>
                  <a:srgbClr val="001F5F"/>
                </a:solidFill>
              </a:rPr>
              <a:t>Polymers</a:t>
            </a:r>
            <a:endParaRPr sz="3300"/>
          </a:p>
        </p:txBody>
      </p:sp>
      <p:sp>
        <p:nvSpPr>
          <p:cNvPr id="8" name="object 8"/>
          <p:cNvSpPr txBox="1"/>
          <p:nvPr/>
        </p:nvSpPr>
        <p:spPr>
          <a:xfrm>
            <a:off x="6553200" y="2050084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2021-02-15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07:06:46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المفاصل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الهيكلية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1299" y="3336391"/>
            <a:ext cx="2593975" cy="14465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2021-02-15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07:09:17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يجب ان تلبي المتطلبات الهامة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والحرجة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53200" y="4289475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2021-02-15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07:10:15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تكون خاملة من الناحية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الفسيولوجية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53200" y="5410202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2021-02-15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07:11:56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متحلل بالماء او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الاكسدة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739" y="923036"/>
            <a:ext cx="7550150" cy="3188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3565" marR="5080" indent="-571500" algn="just">
              <a:lnSpc>
                <a:spcPct val="100000"/>
              </a:lnSpc>
              <a:spcBef>
                <a:spcPts val="95"/>
              </a:spcBef>
              <a:buClr>
                <a:srgbClr val="B83B68"/>
              </a:buClr>
              <a:buSzPct val="80357"/>
              <a:buFont typeface="Wingdings"/>
              <a:buChar char=""/>
              <a:tabLst>
                <a:tab pos="584200" algn="l"/>
              </a:tabLst>
            </a:pPr>
            <a:r>
              <a:rPr sz="2800" spc="-5" dirty="0">
                <a:solidFill>
                  <a:srgbClr val="006EC0"/>
                </a:solidFill>
                <a:latin typeface="Times New Roman"/>
                <a:cs typeface="Times New Roman"/>
              </a:rPr>
              <a:t>It </a:t>
            </a:r>
            <a:r>
              <a:rPr sz="2800" spc="-10" dirty="0">
                <a:solidFill>
                  <a:srgbClr val="006EC0"/>
                </a:solidFill>
                <a:latin typeface="Times New Roman"/>
                <a:cs typeface="Times New Roman"/>
              </a:rPr>
              <a:t>must </a:t>
            </a:r>
            <a:r>
              <a:rPr sz="2800" dirty="0">
                <a:solidFill>
                  <a:srgbClr val="006EC0"/>
                </a:solidFill>
                <a:latin typeface="Times New Roman"/>
                <a:cs typeface="Times New Roman"/>
              </a:rPr>
              <a:t>be </a:t>
            </a:r>
            <a:r>
              <a:rPr sz="2800" spc="-5" dirty="0">
                <a:solidFill>
                  <a:srgbClr val="006EC0"/>
                </a:solidFill>
                <a:latin typeface="Times New Roman"/>
                <a:cs typeface="Times New Roman"/>
              </a:rPr>
              <a:t>strong </a:t>
            </a:r>
            <a:r>
              <a:rPr sz="2800" spc="-20" dirty="0">
                <a:solidFill>
                  <a:srgbClr val="006EC0"/>
                </a:solidFill>
                <a:latin typeface="Times New Roman"/>
                <a:cs typeface="Times New Roman"/>
              </a:rPr>
              <a:t>and </a:t>
            </a:r>
            <a:r>
              <a:rPr sz="2800" spc="-10" dirty="0">
                <a:solidFill>
                  <a:srgbClr val="006EC0"/>
                </a:solidFill>
                <a:latin typeface="Times New Roman"/>
                <a:cs typeface="Times New Roman"/>
              </a:rPr>
              <a:t>resistant to </a:t>
            </a:r>
            <a:r>
              <a:rPr sz="2800" spc="-15" dirty="0">
                <a:solidFill>
                  <a:srgbClr val="006EC0"/>
                </a:solidFill>
                <a:latin typeface="Times New Roman"/>
                <a:cs typeface="Times New Roman"/>
              </a:rPr>
              <a:t>impact </a:t>
            </a:r>
            <a:r>
              <a:rPr sz="2800" spc="-5" dirty="0">
                <a:solidFill>
                  <a:srgbClr val="006EC0"/>
                </a:solidFill>
                <a:latin typeface="Times New Roman"/>
                <a:cs typeface="Times New Roman"/>
              </a:rPr>
              <a:t>(when  </a:t>
            </a:r>
            <a:r>
              <a:rPr sz="2800" spc="-10" dirty="0">
                <a:solidFill>
                  <a:srgbClr val="006EC0"/>
                </a:solidFill>
                <a:latin typeface="Times New Roman"/>
                <a:cs typeface="Times New Roman"/>
              </a:rPr>
              <a:t>it is used </a:t>
            </a:r>
            <a:r>
              <a:rPr sz="2800" spc="-15" dirty="0">
                <a:solidFill>
                  <a:srgbClr val="006EC0"/>
                </a:solidFill>
                <a:latin typeface="Times New Roman"/>
                <a:cs typeface="Times New Roman"/>
              </a:rPr>
              <a:t>as </a:t>
            </a:r>
            <a:r>
              <a:rPr sz="2800" spc="-5" dirty="0">
                <a:solidFill>
                  <a:srgbClr val="006EC0"/>
                </a:solidFill>
                <a:latin typeface="Times New Roman"/>
                <a:cs typeface="Times New Roman"/>
              </a:rPr>
              <a:t>structural </a:t>
            </a:r>
            <a:r>
              <a:rPr sz="2800" spc="-10" dirty="0">
                <a:solidFill>
                  <a:srgbClr val="006EC0"/>
                </a:solidFill>
                <a:latin typeface="Times New Roman"/>
                <a:cs typeface="Times New Roman"/>
              </a:rPr>
              <a:t>material to replace </a:t>
            </a:r>
            <a:r>
              <a:rPr sz="2800" dirty="0">
                <a:solidFill>
                  <a:srgbClr val="006EC0"/>
                </a:solidFill>
                <a:latin typeface="Times New Roman"/>
                <a:cs typeface="Times New Roman"/>
              </a:rPr>
              <a:t>the  bone).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83B68"/>
              </a:buClr>
              <a:buFont typeface="Wingdings"/>
              <a:buChar char=""/>
            </a:pPr>
            <a:endParaRPr sz="4100">
              <a:latin typeface="Times New Roman"/>
              <a:cs typeface="Times New Roman"/>
            </a:endParaRPr>
          </a:p>
          <a:p>
            <a:pPr marL="583565" marR="5080" indent="-571500" algn="just">
              <a:lnSpc>
                <a:spcPct val="100000"/>
              </a:lnSpc>
              <a:buClr>
                <a:srgbClr val="B83B68"/>
              </a:buClr>
              <a:buSzPct val="80357"/>
              <a:buFont typeface="Wingdings"/>
              <a:buChar char=""/>
              <a:tabLst>
                <a:tab pos="584200" algn="l"/>
              </a:tabLst>
            </a:pP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CC0099"/>
                </a:solidFill>
                <a:latin typeface="Times New Roman"/>
                <a:cs typeface="Times New Roman"/>
              </a:rPr>
              <a:t>polymer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must </a:t>
            </a:r>
            <a:r>
              <a:rPr sz="2800" dirty="0">
                <a:solidFill>
                  <a:srgbClr val="CC0099"/>
                </a:solidFill>
                <a:latin typeface="Times New Roman"/>
                <a:cs typeface="Times New Roman"/>
              </a:rPr>
              <a:t>be </a:t>
            </a:r>
            <a:r>
              <a:rPr sz="2800" spc="-20" dirty="0">
                <a:solidFill>
                  <a:srgbClr val="CC0099"/>
                </a:solidFill>
                <a:latin typeface="Times New Roman"/>
                <a:cs typeface="Times New Roman"/>
              </a:rPr>
              <a:t>sufficiently </a:t>
            </a:r>
            <a:r>
              <a:rPr sz="2800" spc="-10" dirty="0">
                <a:solidFill>
                  <a:srgbClr val="CC0099"/>
                </a:solidFill>
                <a:latin typeface="Times New Roman"/>
                <a:cs typeface="Times New Roman"/>
              </a:rPr>
              <a:t>stable  chemically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or thermally </a:t>
            </a:r>
            <a:r>
              <a:rPr sz="2800" spc="-15" dirty="0">
                <a:solidFill>
                  <a:srgbClr val="CC0099"/>
                </a:solidFill>
                <a:latin typeface="Times New Roman"/>
                <a:cs typeface="Times New Roman"/>
              </a:rPr>
              <a:t>that </a:t>
            </a:r>
            <a:r>
              <a:rPr sz="2800" spc="-10" dirty="0">
                <a:solidFill>
                  <a:srgbClr val="CC0099"/>
                </a:solidFill>
                <a:latin typeface="Times New Roman"/>
                <a:cs typeface="Times New Roman"/>
              </a:rPr>
              <a:t>it </a:t>
            </a:r>
            <a:r>
              <a:rPr sz="2800" spc="-15" dirty="0">
                <a:solidFill>
                  <a:srgbClr val="CC0099"/>
                </a:solidFill>
                <a:latin typeface="Times New Roman"/>
                <a:cs typeface="Times New Roman"/>
              </a:rPr>
              <a:t>can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be </a:t>
            </a:r>
            <a:r>
              <a:rPr sz="2800" spc="-10" dirty="0">
                <a:solidFill>
                  <a:srgbClr val="CC0099"/>
                </a:solidFill>
                <a:latin typeface="Times New Roman"/>
                <a:cs typeface="Times New Roman"/>
              </a:rPr>
              <a:t>sterilized  </a:t>
            </a:r>
            <a:r>
              <a:rPr sz="2800" dirty="0">
                <a:solidFill>
                  <a:srgbClr val="CC0099"/>
                </a:solidFill>
                <a:latin typeface="Times New Roman"/>
                <a:cs typeface="Times New Roman"/>
              </a:rPr>
              <a:t>by </a:t>
            </a:r>
            <a:r>
              <a:rPr sz="2800" spc="-20" dirty="0">
                <a:solidFill>
                  <a:srgbClr val="CC0099"/>
                </a:solidFill>
                <a:latin typeface="Times New Roman"/>
                <a:cs typeface="Times New Roman"/>
              </a:rPr>
              <a:t>chemicals </a:t>
            </a:r>
            <a:r>
              <a:rPr sz="2800" dirty="0">
                <a:solidFill>
                  <a:srgbClr val="CC0099"/>
                </a:solidFill>
                <a:latin typeface="Times New Roman"/>
                <a:cs typeface="Times New Roman"/>
              </a:rPr>
              <a:t>or by</a:t>
            </a:r>
            <a:r>
              <a:rPr sz="2800" spc="-2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heat.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001000" y="228600"/>
            <a:ext cx="1142999" cy="76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741" y="4741721"/>
            <a:ext cx="1116330" cy="323215"/>
          </a:xfrm>
          <a:custGeom>
            <a:avLst/>
            <a:gdLst/>
            <a:ahLst/>
            <a:cxnLst/>
            <a:rect l="l" t="t" r="r" b="b"/>
            <a:pathLst>
              <a:path w="1116330" h="323214">
                <a:moveTo>
                  <a:pt x="1059130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1059130" y="322771"/>
                </a:lnTo>
                <a:lnTo>
                  <a:pt x="1084093" y="290180"/>
                </a:lnTo>
                <a:lnTo>
                  <a:pt x="1101924" y="250941"/>
                </a:lnTo>
                <a:lnTo>
                  <a:pt x="1112622" y="207271"/>
                </a:lnTo>
                <a:lnTo>
                  <a:pt x="1116189" y="161385"/>
                </a:lnTo>
                <a:lnTo>
                  <a:pt x="1112622" y="115500"/>
                </a:lnTo>
                <a:lnTo>
                  <a:pt x="1101924" y="71830"/>
                </a:lnTo>
                <a:lnTo>
                  <a:pt x="1084093" y="32591"/>
                </a:lnTo>
                <a:lnTo>
                  <a:pt x="1059130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86704" y="4314409"/>
            <a:ext cx="1118235" cy="323215"/>
          </a:xfrm>
          <a:custGeom>
            <a:avLst/>
            <a:gdLst/>
            <a:ahLst/>
            <a:cxnLst/>
            <a:rect l="l" t="t" r="r" b="b"/>
            <a:pathLst>
              <a:path w="1118235" h="323214">
                <a:moveTo>
                  <a:pt x="1060752" y="0"/>
                </a:moveTo>
                <a:lnTo>
                  <a:pt x="57107" y="0"/>
                </a:lnTo>
                <a:lnTo>
                  <a:pt x="32122" y="32619"/>
                </a:lnTo>
                <a:lnTo>
                  <a:pt x="14276" y="71891"/>
                </a:lnTo>
                <a:lnTo>
                  <a:pt x="3569" y="115598"/>
                </a:lnTo>
                <a:lnTo>
                  <a:pt x="0" y="161523"/>
                </a:lnTo>
                <a:lnTo>
                  <a:pt x="3569" y="207448"/>
                </a:lnTo>
                <a:lnTo>
                  <a:pt x="14276" y="251156"/>
                </a:lnTo>
                <a:lnTo>
                  <a:pt x="32122" y="290428"/>
                </a:lnTo>
                <a:lnTo>
                  <a:pt x="57107" y="323048"/>
                </a:lnTo>
                <a:lnTo>
                  <a:pt x="1060752" y="323048"/>
                </a:lnTo>
                <a:lnTo>
                  <a:pt x="1085737" y="290428"/>
                </a:lnTo>
                <a:lnTo>
                  <a:pt x="1103583" y="251156"/>
                </a:lnTo>
                <a:lnTo>
                  <a:pt x="1114291" y="207448"/>
                </a:lnTo>
                <a:lnTo>
                  <a:pt x="1117860" y="161523"/>
                </a:lnTo>
                <a:lnTo>
                  <a:pt x="1114291" y="115598"/>
                </a:lnTo>
                <a:lnTo>
                  <a:pt x="1103583" y="71891"/>
                </a:lnTo>
                <a:lnTo>
                  <a:pt x="1085737" y="32619"/>
                </a:lnTo>
                <a:lnTo>
                  <a:pt x="1060752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7433" y="2858735"/>
            <a:ext cx="1316990" cy="323215"/>
          </a:xfrm>
          <a:custGeom>
            <a:avLst/>
            <a:gdLst/>
            <a:ahLst/>
            <a:cxnLst/>
            <a:rect l="l" t="t" r="r" b="b"/>
            <a:pathLst>
              <a:path w="1316989" h="323214">
                <a:moveTo>
                  <a:pt x="1259412" y="0"/>
                </a:moveTo>
                <a:lnTo>
                  <a:pt x="57107" y="0"/>
                </a:lnTo>
                <a:lnTo>
                  <a:pt x="32122" y="32619"/>
                </a:lnTo>
                <a:lnTo>
                  <a:pt x="14276" y="71891"/>
                </a:lnTo>
                <a:lnTo>
                  <a:pt x="3569" y="115599"/>
                </a:lnTo>
                <a:lnTo>
                  <a:pt x="0" y="161524"/>
                </a:lnTo>
                <a:lnTo>
                  <a:pt x="3569" y="207449"/>
                </a:lnTo>
                <a:lnTo>
                  <a:pt x="14276" y="251157"/>
                </a:lnTo>
                <a:lnTo>
                  <a:pt x="32122" y="290429"/>
                </a:lnTo>
                <a:lnTo>
                  <a:pt x="57107" y="323048"/>
                </a:lnTo>
                <a:lnTo>
                  <a:pt x="1259412" y="323048"/>
                </a:lnTo>
                <a:lnTo>
                  <a:pt x="1284396" y="290429"/>
                </a:lnTo>
                <a:lnTo>
                  <a:pt x="1302242" y="251157"/>
                </a:lnTo>
                <a:lnTo>
                  <a:pt x="1312950" y="207449"/>
                </a:lnTo>
                <a:lnTo>
                  <a:pt x="1316519" y="161524"/>
                </a:lnTo>
                <a:lnTo>
                  <a:pt x="1312950" y="115599"/>
                </a:lnTo>
                <a:lnTo>
                  <a:pt x="1302242" y="71891"/>
                </a:lnTo>
                <a:lnTo>
                  <a:pt x="1284396" y="32619"/>
                </a:lnTo>
                <a:lnTo>
                  <a:pt x="1259412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0692" y="2858735"/>
            <a:ext cx="1842135" cy="323215"/>
          </a:xfrm>
          <a:custGeom>
            <a:avLst/>
            <a:gdLst/>
            <a:ahLst/>
            <a:cxnLst/>
            <a:rect l="l" t="t" r="r" b="b"/>
            <a:pathLst>
              <a:path w="1842135" h="323214">
                <a:moveTo>
                  <a:pt x="1784967" y="0"/>
                </a:moveTo>
                <a:lnTo>
                  <a:pt x="57107" y="0"/>
                </a:lnTo>
                <a:lnTo>
                  <a:pt x="32122" y="32619"/>
                </a:lnTo>
                <a:lnTo>
                  <a:pt x="14276" y="71891"/>
                </a:lnTo>
                <a:lnTo>
                  <a:pt x="3569" y="115599"/>
                </a:lnTo>
                <a:lnTo>
                  <a:pt x="0" y="161524"/>
                </a:lnTo>
                <a:lnTo>
                  <a:pt x="3569" y="207449"/>
                </a:lnTo>
                <a:lnTo>
                  <a:pt x="14276" y="251157"/>
                </a:lnTo>
                <a:lnTo>
                  <a:pt x="32122" y="290429"/>
                </a:lnTo>
                <a:lnTo>
                  <a:pt x="57107" y="323048"/>
                </a:lnTo>
                <a:lnTo>
                  <a:pt x="1784967" y="323048"/>
                </a:lnTo>
                <a:lnTo>
                  <a:pt x="1809951" y="290429"/>
                </a:lnTo>
                <a:lnTo>
                  <a:pt x="1827797" y="251157"/>
                </a:lnTo>
                <a:lnTo>
                  <a:pt x="1838505" y="207449"/>
                </a:lnTo>
                <a:lnTo>
                  <a:pt x="1842074" y="161524"/>
                </a:lnTo>
                <a:lnTo>
                  <a:pt x="1838505" y="115599"/>
                </a:lnTo>
                <a:lnTo>
                  <a:pt x="1827797" y="71891"/>
                </a:lnTo>
                <a:lnTo>
                  <a:pt x="1809951" y="32619"/>
                </a:lnTo>
                <a:lnTo>
                  <a:pt x="1784967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4336" y="1566672"/>
            <a:ext cx="277368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40611" y="1456436"/>
            <a:ext cx="75184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680" marR="5080" indent="-94615">
              <a:lnSpc>
                <a:spcPct val="100000"/>
              </a:lnSpc>
              <a:spcBef>
                <a:spcPts val="95"/>
              </a:spcBef>
              <a:tabLst>
                <a:tab pos="1018540" algn="l"/>
                <a:tab pos="1336675" algn="l"/>
                <a:tab pos="1631314" algn="l"/>
                <a:tab pos="2210435" algn="l"/>
                <a:tab pos="2345690" algn="l"/>
                <a:tab pos="2957195" algn="l"/>
                <a:tab pos="3021330" algn="l"/>
                <a:tab pos="4312285" algn="l"/>
                <a:tab pos="4746625" algn="l"/>
                <a:tab pos="5344160" algn="l"/>
                <a:tab pos="6216015" algn="l"/>
                <a:tab pos="6238875" algn="l"/>
                <a:tab pos="6891655" algn="l"/>
                <a:tab pos="6952615" algn="l"/>
              </a:tabLst>
            </a:pP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Po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y</a:t>
            </a:r>
            <a:r>
              <a:rPr sz="2800" spc="-45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ers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are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b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ioe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ro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di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bl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6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aterials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	th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will  serve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sh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term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purpose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body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and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35100" y="2310511"/>
            <a:ext cx="175387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decompose  </a:t>
            </a:r>
            <a:r>
              <a:rPr sz="2800" spc="-50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et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ol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z</a:t>
            </a:r>
            <a:r>
              <a:rPr sz="2800" spc="-4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59022" y="2310511"/>
            <a:ext cx="402082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0" marR="5080" indent="-108585">
              <a:lnSpc>
                <a:spcPct val="100000"/>
              </a:lnSpc>
              <a:spcBef>
                <a:spcPts val="95"/>
              </a:spcBef>
              <a:tabLst>
                <a:tab pos="615950" algn="l"/>
                <a:tab pos="715010" algn="l"/>
                <a:tab pos="1710055" algn="l"/>
                <a:tab pos="2303780" algn="l"/>
                <a:tab pos="3474085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to	s</a:t>
            </a:r>
            <a:r>
              <a:rPr sz="2800" spc="-45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all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45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-35" dirty="0">
                <a:solidFill>
                  <a:srgbClr val="0000CC"/>
                </a:solidFill>
                <a:latin typeface="Times New Roman"/>
                <a:cs typeface="Times New Roman"/>
              </a:rPr>
              <a:t>c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at  or		excreted,	sometimes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75346" y="2310511"/>
            <a:ext cx="13938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817880" algn="l"/>
              </a:tabLst>
            </a:pPr>
            <a:r>
              <a:rPr sz="2800" spc="-25" dirty="0">
                <a:solidFill>
                  <a:srgbClr val="0000CC"/>
                </a:solidFill>
                <a:latin typeface="Times New Roman"/>
                <a:cs typeface="Times New Roman"/>
              </a:rPr>
              <a:t>ca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be</a:t>
            </a:r>
            <a:endParaRPr sz="2800">
              <a:latin typeface="Times New Roman"/>
              <a:cs typeface="Times New Roman"/>
            </a:endParaRPr>
          </a:p>
          <a:p>
            <a:pPr marR="8255" algn="r">
              <a:lnSpc>
                <a:spcPct val="100000"/>
              </a:lnSpc>
              <a:tabLst>
                <a:tab pos="929005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with	the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64336" y="4302836"/>
            <a:ext cx="277368" cy="320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435100" y="3164204"/>
            <a:ext cx="7439025" cy="2334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concurrent release of drug</a:t>
            </a:r>
            <a:r>
              <a:rPr sz="2800" spc="-9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molecules.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4100">
              <a:latin typeface="Times New Roman"/>
              <a:cs typeface="Times New Roman"/>
            </a:endParaRPr>
          </a:p>
          <a:p>
            <a:pPr marL="12700" marR="5080" indent="95885" algn="just">
              <a:lnSpc>
                <a:spcPct val="100000"/>
              </a:lnSpc>
            </a:pPr>
            <a:r>
              <a:rPr sz="2800" spc="-10" dirty="0">
                <a:solidFill>
                  <a:srgbClr val="FF0066"/>
                </a:solidFill>
                <a:latin typeface="Times New Roman"/>
                <a:cs typeface="Times New Roman"/>
              </a:rPr>
              <a:t>Mostly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bioerodible </a:t>
            </a:r>
            <a:r>
              <a:rPr sz="2800" spc="-10" dirty="0">
                <a:solidFill>
                  <a:srgbClr val="FF0066"/>
                </a:solidFill>
                <a:latin typeface="Times New Roman"/>
                <a:cs typeface="Times New Roman"/>
              </a:rPr>
              <a:t>polymers used </a:t>
            </a:r>
            <a:r>
              <a:rPr sz="2800" spc="-15" dirty="0">
                <a:solidFill>
                  <a:srgbClr val="FF0066"/>
                </a:solidFill>
                <a:latin typeface="Times New Roman"/>
                <a:cs typeface="Times New Roman"/>
              </a:rPr>
              <a:t>as  </a:t>
            </a:r>
            <a:r>
              <a:rPr sz="2800" spc="-65" dirty="0">
                <a:solidFill>
                  <a:srgbClr val="FF0066"/>
                </a:solidFill>
                <a:latin typeface="Times New Roman"/>
                <a:cs typeface="Times New Roman"/>
              </a:rPr>
              <a:t>surgical  </a:t>
            </a:r>
            <a:r>
              <a:rPr sz="2800" spc="-10" dirty="0">
                <a:solidFill>
                  <a:srgbClr val="FF0066"/>
                </a:solidFill>
                <a:latin typeface="Times New Roman"/>
                <a:cs typeface="Times New Roman"/>
              </a:rPr>
              <a:t>sutures, tissue in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growth </a:t>
            </a:r>
            <a:r>
              <a:rPr sz="2800" spc="-10" dirty="0">
                <a:solidFill>
                  <a:srgbClr val="FF0066"/>
                </a:solidFill>
                <a:latin typeface="Times New Roman"/>
                <a:cs typeface="Times New Roman"/>
              </a:rPr>
              <a:t>materials, </a:t>
            </a:r>
            <a:r>
              <a:rPr sz="2800" dirty="0">
                <a:solidFill>
                  <a:srgbClr val="FF0066"/>
                </a:solidFill>
                <a:latin typeface="Times New Roman"/>
                <a:cs typeface="Times New Roman"/>
              </a:rPr>
              <a:t>or </a:t>
            </a:r>
            <a:r>
              <a:rPr sz="2800" spc="-10" dirty="0">
                <a:solidFill>
                  <a:srgbClr val="FF0066"/>
                </a:solidFill>
                <a:latin typeface="Times New Roman"/>
                <a:cs typeface="Times New Roman"/>
              </a:rPr>
              <a:t>controlled 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release </a:t>
            </a:r>
            <a:r>
              <a:rPr sz="2800" dirty="0">
                <a:solidFill>
                  <a:srgbClr val="FF0066"/>
                </a:solidFill>
                <a:latin typeface="Times New Roman"/>
                <a:cs typeface="Times New Roman"/>
              </a:rPr>
              <a:t>of</a:t>
            </a:r>
            <a:r>
              <a:rPr sz="2800" spc="-6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0066"/>
                </a:solidFill>
                <a:latin typeface="Times New Roman"/>
                <a:cs typeface="Times New Roman"/>
              </a:rPr>
              <a:t>drug.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150416" y="505155"/>
            <a:ext cx="355663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35" dirty="0">
                <a:solidFill>
                  <a:srgbClr val="001F5F"/>
                </a:solidFill>
              </a:rPr>
              <a:t>Bioerodible</a:t>
            </a:r>
            <a:r>
              <a:rPr sz="3300" spc="-310" dirty="0">
                <a:solidFill>
                  <a:srgbClr val="001F5F"/>
                </a:solidFill>
              </a:rPr>
              <a:t> </a:t>
            </a:r>
            <a:r>
              <a:rPr sz="3300" spc="-215" dirty="0">
                <a:solidFill>
                  <a:srgbClr val="001F5F"/>
                </a:solidFill>
              </a:rPr>
              <a:t>Polymers</a:t>
            </a:r>
            <a:endParaRPr sz="3300"/>
          </a:p>
        </p:txBody>
      </p:sp>
      <p:sp>
        <p:nvSpPr>
          <p:cNvPr id="14" name="object 14"/>
          <p:cNvSpPr txBox="1"/>
          <p:nvPr/>
        </p:nvSpPr>
        <p:spPr>
          <a:xfrm>
            <a:off x="6553200" y="2858731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2021-02-15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07:17:53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العمليات الايضية داخل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الجسم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53200" y="2858731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2021-02-15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07:18:17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الفرز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53200" y="4314405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2021-02-15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07:19:28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عموما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3200" y="4741722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2021-02-15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07:20:47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الغرز 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6539" y="497535"/>
            <a:ext cx="184340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484" dirty="0">
                <a:solidFill>
                  <a:srgbClr val="0D0D0D"/>
                </a:solidFill>
              </a:rPr>
              <a:t>CONTENTS</a:t>
            </a:r>
            <a:endParaRPr sz="3300"/>
          </a:p>
        </p:txBody>
      </p:sp>
      <p:sp>
        <p:nvSpPr>
          <p:cNvPr id="3" name="object 3"/>
          <p:cNvSpPr txBox="1"/>
          <p:nvPr/>
        </p:nvSpPr>
        <p:spPr>
          <a:xfrm>
            <a:off x="1596008" y="1609801"/>
            <a:ext cx="7343775" cy="511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6545" indent="-283845">
              <a:lnSpc>
                <a:spcPct val="100000"/>
              </a:lnSpc>
              <a:spcBef>
                <a:spcPts val="105"/>
              </a:spcBef>
              <a:buClr>
                <a:srgbClr val="B83B68"/>
              </a:buClr>
              <a:buSzPct val="7968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Introduction</a:t>
            </a:r>
            <a:endParaRPr sz="320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spcBef>
                <a:spcPts val="2500"/>
              </a:spcBef>
              <a:buClr>
                <a:srgbClr val="B83B68"/>
              </a:buClr>
              <a:buSzPct val="7968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Classification</a:t>
            </a:r>
            <a:endParaRPr sz="3200">
              <a:latin typeface="Times New Roman"/>
              <a:cs typeface="Times New Roman"/>
            </a:endParaRPr>
          </a:p>
          <a:p>
            <a:pPr marL="296545" marR="1166495" indent="-283845">
              <a:lnSpc>
                <a:spcPts val="5760"/>
              </a:lnSpc>
              <a:spcBef>
                <a:spcPts val="415"/>
              </a:spcBef>
              <a:buClr>
                <a:srgbClr val="B83B68"/>
              </a:buClr>
              <a:buSzPct val="7968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3200" dirty="0">
                <a:solidFill>
                  <a:srgbClr val="6600FF"/>
                </a:solidFill>
                <a:latin typeface="Times New Roman"/>
                <a:cs typeface="Times New Roman"/>
              </a:rPr>
              <a:t>Selection parameters for</a:t>
            </a:r>
            <a:r>
              <a:rPr sz="3200" spc="-18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00FF"/>
                </a:solidFill>
                <a:latin typeface="Times New Roman"/>
                <a:cs typeface="Times New Roman"/>
              </a:rPr>
              <a:t>biomedical  polymers</a:t>
            </a:r>
            <a:endParaRPr sz="320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spcBef>
                <a:spcPts val="2685"/>
              </a:spcBef>
              <a:buClr>
                <a:srgbClr val="B83B68"/>
              </a:buClr>
              <a:buSzPct val="7968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Applications</a:t>
            </a:r>
            <a:endParaRPr sz="3200">
              <a:latin typeface="Times New Roman"/>
              <a:cs typeface="Times New Roman"/>
            </a:endParaRPr>
          </a:p>
          <a:p>
            <a:pPr marL="296545" indent="-283845">
              <a:lnSpc>
                <a:spcPct val="100000"/>
              </a:lnSpc>
              <a:spcBef>
                <a:spcPts val="2505"/>
              </a:spcBef>
              <a:buClr>
                <a:srgbClr val="B83B68"/>
              </a:buClr>
              <a:buSzPct val="7968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Conclusion</a:t>
            </a:r>
            <a:endParaRPr sz="3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2220"/>
              </a:spcBef>
            </a:pPr>
            <a:r>
              <a:rPr sz="2400" dirty="0">
                <a:solidFill>
                  <a:srgbClr val="B5A786"/>
                </a:solidFill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725015" y="381000"/>
            <a:ext cx="1046949" cy="76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9616" y="4522906"/>
            <a:ext cx="3913504" cy="300990"/>
          </a:xfrm>
          <a:custGeom>
            <a:avLst/>
            <a:gdLst/>
            <a:ahLst/>
            <a:cxnLst/>
            <a:rect l="l" t="t" r="r" b="b"/>
            <a:pathLst>
              <a:path w="3913504" h="300989">
                <a:moveTo>
                  <a:pt x="3861224" y="0"/>
                </a:moveTo>
                <a:lnTo>
                  <a:pt x="52056" y="0"/>
                </a:lnTo>
                <a:lnTo>
                  <a:pt x="26028" y="35243"/>
                </a:lnTo>
                <a:lnTo>
                  <a:pt x="8676" y="78187"/>
                </a:lnTo>
                <a:lnTo>
                  <a:pt x="0" y="125752"/>
                </a:lnTo>
                <a:lnTo>
                  <a:pt x="0" y="174856"/>
                </a:lnTo>
                <a:lnTo>
                  <a:pt x="8676" y="222421"/>
                </a:lnTo>
                <a:lnTo>
                  <a:pt x="26028" y="265364"/>
                </a:lnTo>
                <a:lnTo>
                  <a:pt x="52056" y="300607"/>
                </a:lnTo>
                <a:lnTo>
                  <a:pt x="3861224" y="300607"/>
                </a:lnTo>
                <a:lnTo>
                  <a:pt x="3887252" y="265364"/>
                </a:lnTo>
                <a:lnTo>
                  <a:pt x="3904604" y="222421"/>
                </a:lnTo>
                <a:lnTo>
                  <a:pt x="3913280" y="174856"/>
                </a:lnTo>
                <a:lnTo>
                  <a:pt x="3913280" y="125752"/>
                </a:lnTo>
                <a:lnTo>
                  <a:pt x="3904604" y="78187"/>
                </a:lnTo>
                <a:lnTo>
                  <a:pt x="3887252" y="35243"/>
                </a:lnTo>
                <a:lnTo>
                  <a:pt x="3861224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4336" y="1680717"/>
            <a:ext cx="390144" cy="291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4336" y="3634740"/>
            <a:ext cx="390144" cy="291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51636" y="1570482"/>
            <a:ext cx="7327900" cy="450596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95910" marR="5080" algn="just">
              <a:lnSpc>
                <a:spcPts val="2810"/>
              </a:lnSpc>
              <a:spcBef>
                <a:spcPts val="455"/>
              </a:spcBef>
            </a:pPr>
            <a:r>
              <a:rPr sz="2600" spc="-50" dirty="0">
                <a:latin typeface="Times New Roman"/>
                <a:cs typeface="Times New Roman"/>
              </a:rPr>
              <a:t>Water-soluble </a:t>
            </a:r>
            <a:r>
              <a:rPr sz="2600" spc="-5" dirty="0">
                <a:latin typeface="Times New Roman"/>
                <a:cs typeface="Times New Roman"/>
              </a:rPr>
              <a:t>polymers (usually </a:t>
            </a:r>
            <a:r>
              <a:rPr sz="2600" spc="-10" dirty="0">
                <a:latin typeface="Times New Roman"/>
                <a:cs typeface="Times New Roman"/>
              </a:rPr>
              <a:t>bioerodible) </a:t>
            </a:r>
            <a:r>
              <a:rPr sz="2600" spc="-75" dirty="0">
                <a:latin typeface="Times New Roman"/>
                <a:cs typeface="Times New Roman"/>
              </a:rPr>
              <a:t>that  </a:t>
            </a:r>
            <a:r>
              <a:rPr sz="2600" dirty="0">
                <a:latin typeface="Times New Roman"/>
                <a:cs typeface="Times New Roman"/>
              </a:rPr>
              <a:t>form part of </a:t>
            </a:r>
            <a:r>
              <a:rPr sz="2600" spc="-5" dirty="0">
                <a:latin typeface="Times New Roman"/>
                <a:cs typeface="Times New Roman"/>
              </a:rPr>
              <a:t>plasma </a:t>
            </a:r>
            <a:r>
              <a:rPr sz="2600" dirty="0">
                <a:latin typeface="Times New Roman"/>
                <a:cs typeface="Times New Roman"/>
              </a:rPr>
              <a:t>or </a:t>
            </a:r>
            <a:r>
              <a:rPr sz="2600" spc="-5" dirty="0">
                <a:latin typeface="Times New Roman"/>
                <a:cs typeface="Times New Roman"/>
              </a:rPr>
              <a:t>whole </a:t>
            </a:r>
            <a:r>
              <a:rPr sz="2600" dirty="0">
                <a:latin typeface="Times New Roman"/>
                <a:cs typeface="Times New Roman"/>
              </a:rPr>
              <a:t>blood substitute  solutions or </a:t>
            </a:r>
            <a:r>
              <a:rPr sz="2600" spc="-5" dirty="0">
                <a:latin typeface="Times New Roman"/>
                <a:cs typeface="Times New Roman"/>
              </a:rPr>
              <a:t>which </a:t>
            </a:r>
            <a:r>
              <a:rPr sz="2600" spc="-10" dirty="0">
                <a:latin typeface="Times New Roman"/>
                <a:cs typeface="Times New Roman"/>
              </a:rPr>
              <a:t>function </a:t>
            </a:r>
            <a:r>
              <a:rPr sz="2600" spc="-5" dirty="0">
                <a:latin typeface="Times New Roman"/>
                <a:cs typeface="Times New Roman"/>
              </a:rPr>
              <a:t>as </a:t>
            </a:r>
            <a:r>
              <a:rPr sz="2600" spc="-10" dirty="0">
                <a:latin typeface="Times New Roman"/>
                <a:cs typeface="Times New Roman"/>
              </a:rPr>
              <a:t>macromolecular  </a:t>
            </a:r>
            <a:r>
              <a:rPr sz="2600" dirty="0">
                <a:latin typeface="Times New Roman"/>
                <a:cs typeface="Times New Roman"/>
              </a:rPr>
              <a:t>drugs.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30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</a:pP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Applications: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B83B68"/>
              </a:buClr>
              <a:buSzPct val="78846"/>
              <a:buFont typeface="Wingdings"/>
              <a:buChar char=""/>
              <a:tabLst>
                <a:tab pos="296545" algn="l"/>
              </a:tabLst>
            </a:pPr>
            <a:r>
              <a:rPr sz="2600" dirty="0">
                <a:solidFill>
                  <a:srgbClr val="FF0066"/>
                </a:solidFill>
                <a:latin typeface="Times New Roman"/>
                <a:cs typeface="Times New Roman"/>
              </a:rPr>
              <a:t>Improvement in the behavior of</a:t>
            </a:r>
            <a:r>
              <a:rPr sz="2600" spc="-17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66"/>
                </a:solidFill>
                <a:latin typeface="Times New Roman"/>
                <a:cs typeface="Times New Roman"/>
              </a:rPr>
              <a:t>pharmaceuticals.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B83B68"/>
              </a:buClr>
              <a:buFont typeface="Wingdings"/>
              <a:buChar char=""/>
            </a:pPr>
            <a:endParaRPr sz="3650">
              <a:latin typeface="Times New Roman"/>
              <a:cs typeface="Times New Roman"/>
            </a:endParaRPr>
          </a:p>
          <a:p>
            <a:pPr marL="295910" marR="32384" indent="-283845">
              <a:lnSpc>
                <a:spcPts val="2800"/>
              </a:lnSpc>
              <a:buClr>
                <a:srgbClr val="B83B68"/>
              </a:buClr>
              <a:buSzPct val="78846"/>
              <a:buFont typeface="Wingdings"/>
              <a:buChar char=""/>
              <a:tabLst>
                <a:tab pos="296545" algn="l"/>
                <a:tab pos="1187450" algn="l"/>
                <a:tab pos="1655445" algn="l"/>
                <a:tab pos="3060700" algn="l"/>
                <a:tab pos="4023995" algn="l"/>
                <a:tab pos="5629275" algn="l"/>
                <a:tab pos="6116955" algn="l"/>
              </a:tabLst>
            </a:pP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600" spc="-2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d	</a:t>
            </a:r>
            <a:r>
              <a:rPr sz="2600" spc="-3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n	sy</a:t>
            </a:r>
            <a:r>
              <a:rPr sz="2600" spc="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600" spc="-2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he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600" spc="-2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c	</a:t>
            </a:r>
            <a:r>
              <a:rPr sz="2600" spc="5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sz="2600" spc="-2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600" spc="5" dirty="0">
                <a:solidFill>
                  <a:srgbClr val="0000CC"/>
                </a:solidFill>
                <a:latin typeface="Times New Roman"/>
                <a:cs typeface="Times New Roman"/>
              </a:rPr>
              <a:t>oo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d	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600" spc="-10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bs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600" spc="-2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tu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600" spc="-2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s	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s	</a:t>
            </a:r>
            <a:r>
              <a:rPr sz="2600" spc="5" dirty="0">
                <a:solidFill>
                  <a:srgbClr val="0000CC"/>
                </a:solidFill>
                <a:latin typeface="Times New Roman"/>
                <a:cs typeface="Times New Roman"/>
              </a:rPr>
              <a:t>v</a:t>
            </a:r>
            <a:r>
              <a:rPr sz="2600" spc="-2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600" spc="-20" dirty="0">
                <a:solidFill>
                  <a:srgbClr val="0000CC"/>
                </a:solidFill>
                <a:latin typeface="Times New Roman"/>
                <a:cs typeface="Times New Roman"/>
              </a:rPr>
              <a:t>c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os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600" spc="-20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y  enhancers or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as </a:t>
            </a:r>
            <a:r>
              <a:rPr sz="2600" dirty="0">
                <a:solidFill>
                  <a:srgbClr val="0000CC"/>
                </a:solidFill>
                <a:latin typeface="Times New Roman"/>
                <a:cs typeface="Times New Roman"/>
              </a:rPr>
              <a:t>oxygen-transport</a:t>
            </a:r>
            <a:r>
              <a:rPr sz="2600" spc="-2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00CC"/>
                </a:solidFill>
                <a:latin typeface="Times New Roman"/>
                <a:cs typeface="Times New Roman"/>
              </a:rPr>
              <a:t>macromolecules.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95857" y="428955"/>
            <a:ext cx="3970654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80" dirty="0">
                <a:solidFill>
                  <a:srgbClr val="001F5F"/>
                </a:solidFill>
              </a:rPr>
              <a:t>Water </a:t>
            </a:r>
            <a:r>
              <a:rPr sz="3300" spc="-190" dirty="0">
                <a:solidFill>
                  <a:srgbClr val="001F5F"/>
                </a:solidFill>
              </a:rPr>
              <a:t>Soluble</a:t>
            </a:r>
            <a:r>
              <a:rPr sz="3300" spc="-345" dirty="0">
                <a:solidFill>
                  <a:srgbClr val="001F5F"/>
                </a:solidFill>
              </a:rPr>
              <a:t> </a:t>
            </a:r>
            <a:r>
              <a:rPr sz="3300" spc="-215" dirty="0">
                <a:solidFill>
                  <a:srgbClr val="001F5F"/>
                </a:solidFill>
              </a:rPr>
              <a:t>Polymers</a:t>
            </a:r>
            <a:endParaRPr sz="3300"/>
          </a:p>
        </p:txBody>
      </p:sp>
      <p:sp>
        <p:nvSpPr>
          <p:cNvPr id="7" name="object 7"/>
          <p:cNvSpPr/>
          <p:nvPr/>
        </p:nvSpPr>
        <p:spPr>
          <a:xfrm>
            <a:off x="8029815" y="228600"/>
            <a:ext cx="1046949" cy="760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553200" y="4522901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2021-02-15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07:24:13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سلوك المستحضرات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الصيدلانية.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242" y="3774659"/>
            <a:ext cx="2435225" cy="323215"/>
          </a:xfrm>
          <a:custGeom>
            <a:avLst/>
            <a:gdLst/>
            <a:ahLst/>
            <a:cxnLst/>
            <a:rect l="l" t="t" r="r" b="b"/>
            <a:pathLst>
              <a:path w="2435225" h="323214">
                <a:moveTo>
                  <a:pt x="2377847" y="0"/>
                </a:moveTo>
                <a:lnTo>
                  <a:pt x="57107" y="0"/>
                </a:lnTo>
                <a:lnTo>
                  <a:pt x="32122" y="32619"/>
                </a:lnTo>
                <a:lnTo>
                  <a:pt x="14276" y="71891"/>
                </a:lnTo>
                <a:lnTo>
                  <a:pt x="3569" y="115598"/>
                </a:lnTo>
                <a:lnTo>
                  <a:pt x="0" y="161523"/>
                </a:lnTo>
                <a:lnTo>
                  <a:pt x="3569" y="207448"/>
                </a:lnTo>
                <a:lnTo>
                  <a:pt x="14276" y="251156"/>
                </a:lnTo>
                <a:lnTo>
                  <a:pt x="32122" y="290428"/>
                </a:lnTo>
                <a:lnTo>
                  <a:pt x="57107" y="323048"/>
                </a:lnTo>
                <a:lnTo>
                  <a:pt x="2377847" y="323048"/>
                </a:lnTo>
                <a:lnTo>
                  <a:pt x="2402832" y="290428"/>
                </a:lnTo>
                <a:lnTo>
                  <a:pt x="2420678" y="251156"/>
                </a:lnTo>
                <a:lnTo>
                  <a:pt x="2431385" y="207448"/>
                </a:lnTo>
                <a:lnTo>
                  <a:pt x="2434955" y="161523"/>
                </a:lnTo>
                <a:lnTo>
                  <a:pt x="2431385" y="115598"/>
                </a:lnTo>
                <a:lnTo>
                  <a:pt x="2420678" y="71891"/>
                </a:lnTo>
                <a:lnTo>
                  <a:pt x="2402832" y="32619"/>
                </a:lnTo>
                <a:lnTo>
                  <a:pt x="2377847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1291" y="3105834"/>
            <a:ext cx="2514600" cy="323215"/>
          </a:xfrm>
          <a:custGeom>
            <a:avLst/>
            <a:gdLst/>
            <a:ahLst/>
            <a:cxnLst/>
            <a:rect l="l" t="t" r="r" b="b"/>
            <a:pathLst>
              <a:path w="2514600" h="323214">
                <a:moveTo>
                  <a:pt x="2457127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2457127" y="322771"/>
                </a:lnTo>
                <a:lnTo>
                  <a:pt x="2482090" y="290180"/>
                </a:lnTo>
                <a:lnTo>
                  <a:pt x="2499921" y="250941"/>
                </a:lnTo>
                <a:lnTo>
                  <a:pt x="2510619" y="207271"/>
                </a:lnTo>
                <a:lnTo>
                  <a:pt x="2514185" y="161385"/>
                </a:lnTo>
                <a:lnTo>
                  <a:pt x="2510619" y="115500"/>
                </a:lnTo>
                <a:lnTo>
                  <a:pt x="2499921" y="71830"/>
                </a:lnTo>
                <a:lnTo>
                  <a:pt x="2482090" y="32591"/>
                </a:lnTo>
                <a:lnTo>
                  <a:pt x="2457127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2954" y="2437730"/>
            <a:ext cx="2232660" cy="323215"/>
          </a:xfrm>
          <a:custGeom>
            <a:avLst/>
            <a:gdLst/>
            <a:ahLst/>
            <a:cxnLst/>
            <a:rect l="l" t="t" r="r" b="b"/>
            <a:pathLst>
              <a:path w="2232660" h="323214">
                <a:moveTo>
                  <a:pt x="2174924" y="0"/>
                </a:moveTo>
                <a:lnTo>
                  <a:pt x="57107" y="0"/>
                </a:lnTo>
                <a:lnTo>
                  <a:pt x="32122" y="32619"/>
                </a:lnTo>
                <a:lnTo>
                  <a:pt x="14276" y="71891"/>
                </a:lnTo>
                <a:lnTo>
                  <a:pt x="3569" y="115599"/>
                </a:lnTo>
                <a:lnTo>
                  <a:pt x="0" y="161524"/>
                </a:lnTo>
                <a:lnTo>
                  <a:pt x="3569" y="207449"/>
                </a:lnTo>
                <a:lnTo>
                  <a:pt x="14276" y="251157"/>
                </a:lnTo>
                <a:lnTo>
                  <a:pt x="32122" y="290429"/>
                </a:lnTo>
                <a:lnTo>
                  <a:pt x="57107" y="323048"/>
                </a:lnTo>
                <a:lnTo>
                  <a:pt x="2174924" y="323048"/>
                </a:lnTo>
                <a:lnTo>
                  <a:pt x="2199909" y="290429"/>
                </a:lnTo>
                <a:lnTo>
                  <a:pt x="2217755" y="251157"/>
                </a:lnTo>
                <a:lnTo>
                  <a:pt x="2228463" y="207449"/>
                </a:lnTo>
                <a:lnTo>
                  <a:pt x="2232032" y="161524"/>
                </a:lnTo>
                <a:lnTo>
                  <a:pt x="2228463" y="115599"/>
                </a:lnTo>
                <a:lnTo>
                  <a:pt x="2217755" y="71891"/>
                </a:lnTo>
                <a:lnTo>
                  <a:pt x="2199909" y="32619"/>
                </a:lnTo>
                <a:lnTo>
                  <a:pt x="2174924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9485" y="1330198"/>
            <a:ext cx="7330440" cy="545909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308610" marR="17780" indent="-283845">
              <a:lnSpc>
                <a:spcPts val="3000"/>
              </a:lnSpc>
              <a:spcBef>
                <a:spcPts val="495"/>
              </a:spcBef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The design and selection of biomaterials depend</a:t>
            </a:r>
            <a:r>
              <a:rPr sz="2800" spc="-195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on  </a:t>
            </a:r>
            <a:r>
              <a:rPr sz="2800" spc="-20" dirty="0">
                <a:solidFill>
                  <a:srgbClr val="6600FF"/>
                </a:solidFill>
                <a:latin typeface="Times New Roman"/>
                <a:cs typeface="Times New Roman"/>
              </a:rPr>
              <a:t>different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properties</a:t>
            </a:r>
            <a:r>
              <a:rPr sz="2800" spc="-4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–</a:t>
            </a:r>
            <a:endParaRPr sz="2800">
              <a:latin typeface="Times New Roman"/>
              <a:cs typeface="Times New Roman"/>
            </a:endParaRPr>
          </a:p>
          <a:p>
            <a:pPr marL="290195">
              <a:lnSpc>
                <a:spcPct val="100000"/>
              </a:lnSpc>
              <a:spcBef>
                <a:spcPts val="1365"/>
              </a:spcBef>
            </a:pP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Host</a:t>
            </a:r>
            <a:r>
              <a:rPr sz="2800" spc="-4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Response</a:t>
            </a:r>
            <a:endParaRPr sz="2800">
              <a:latin typeface="Times New Roman"/>
              <a:cs typeface="Times New Roman"/>
            </a:endParaRPr>
          </a:p>
          <a:p>
            <a:pPr marL="308610" indent="-283845">
              <a:lnSpc>
                <a:spcPct val="100000"/>
              </a:lnSpc>
              <a:spcBef>
                <a:spcPts val="1895"/>
              </a:spcBef>
              <a:buClr>
                <a:srgbClr val="B83B68"/>
              </a:buClr>
              <a:buSzPct val="80357"/>
              <a:buFont typeface="Wingdings"/>
              <a:buChar char=""/>
              <a:tabLst>
                <a:tab pos="309245" algn="l"/>
              </a:tabLst>
            </a:pPr>
            <a:r>
              <a:rPr sz="2800" spc="-10" dirty="0">
                <a:solidFill>
                  <a:srgbClr val="660066"/>
                </a:solidFill>
                <a:latin typeface="Times New Roman"/>
                <a:cs typeface="Times New Roman"/>
              </a:rPr>
              <a:t>Biocompatibility</a:t>
            </a:r>
            <a:endParaRPr sz="2800">
              <a:latin typeface="Times New Roman"/>
              <a:cs typeface="Times New Roman"/>
            </a:endParaRPr>
          </a:p>
          <a:p>
            <a:pPr marL="308610" indent="-283845">
              <a:lnSpc>
                <a:spcPct val="100000"/>
              </a:lnSpc>
              <a:spcBef>
                <a:spcPts val="1910"/>
              </a:spcBef>
              <a:buClr>
                <a:srgbClr val="B83B68"/>
              </a:buClr>
              <a:buSzPct val="80357"/>
              <a:buFont typeface="Wingdings"/>
              <a:buChar char=""/>
              <a:tabLst>
                <a:tab pos="309245" algn="l"/>
              </a:tabLst>
            </a:pPr>
            <a:r>
              <a:rPr sz="2800" spc="-10" dirty="0">
                <a:solidFill>
                  <a:srgbClr val="CC0099"/>
                </a:solidFill>
                <a:latin typeface="Times New Roman"/>
                <a:cs typeface="Times New Roman"/>
              </a:rPr>
              <a:t>Biofunctionality</a:t>
            </a:r>
            <a:endParaRPr sz="2800">
              <a:latin typeface="Times New Roman"/>
              <a:cs typeface="Times New Roman"/>
            </a:endParaRPr>
          </a:p>
          <a:p>
            <a:pPr marL="308610" indent="-283845">
              <a:lnSpc>
                <a:spcPct val="100000"/>
              </a:lnSpc>
              <a:spcBef>
                <a:spcPts val="1900"/>
              </a:spcBef>
              <a:buClr>
                <a:srgbClr val="B83B68"/>
              </a:buClr>
              <a:buSzPct val="80357"/>
              <a:buFont typeface="Wingdings"/>
              <a:buChar char=""/>
              <a:tabLst>
                <a:tab pos="309245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Functional </a:t>
            </a:r>
            <a:r>
              <a:rPr sz="2800" spc="-40" dirty="0">
                <a:solidFill>
                  <a:srgbClr val="660066"/>
                </a:solidFill>
                <a:latin typeface="Times New Roman"/>
                <a:cs typeface="Times New Roman"/>
              </a:rPr>
              <a:t>Tissue 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Structure </a:t>
            </a:r>
            <a:r>
              <a:rPr sz="2800" spc="-10" dirty="0">
                <a:solidFill>
                  <a:srgbClr val="660066"/>
                </a:solidFill>
                <a:latin typeface="Times New Roman"/>
                <a:cs typeface="Times New Roman"/>
              </a:rPr>
              <a:t>and</a:t>
            </a:r>
            <a:r>
              <a:rPr sz="2800" spc="-19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Pathobiology</a:t>
            </a:r>
            <a:endParaRPr sz="2800">
              <a:latin typeface="Times New Roman"/>
              <a:cs typeface="Times New Roman"/>
            </a:endParaRPr>
          </a:p>
          <a:p>
            <a:pPr marL="308610" indent="-283845">
              <a:lnSpc>
                <a:spcPct val="100000"/>
              </a:lnSpc>
              <a:spcBef>
                <a:spcPts val="1895"/>
              </a:spcBef>
              <a:buClr>
                <a:srgbClr val="B83B68"/>
              </a:buClr>
              <a:buSzPct val="80357"/>
              <a:buFont typeface="Wingdings"/>
              <a:buChar char=""/>
              <a:tabLst>
                <a:tab pos="309245" algn="l"/>
              </a:tabLst>
            </a:pPr>
            <a:r>
              <a:rPr sz="2800" spc="-45" dirty="0">
                <a:solidFill>
                  <a:srgbClr val="CC0099"/>
                </a:solidFill>
                <a:latin typeface="Times New Roman"/>
                <a:cs typeface="Times New Roman"/>
              </a:rPr>
              <a:t>Toxicology</a:t>
            </a:r>
            <a:endParaRPr sz="2800">
              <a:latin typeface="Times New Roman"/>
              <a:cs typeface="Times New Roman"/>
            </a:endParaRPr>
          </a:p>
          <a:p>
            <a:pPr marL="308610" indent="-283845">
              <a:lnSpc>
                <a:spcPct val="100000"/>
              </a:lnSpc>
              <a:spcBef>
                <a:spcPts val="2005"/>
              </a:spcBef>
              <a:buClr>
                <a:srgbClr val="B83B68"/>
              </a:buClr>
              <a:buSzPct val="80357"/>
              <a:buFont typeface="Wingdings"/>
              <a:buChar char=""/>
              <a:tabLst>
                <a:tab pos="309245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Appropriate Design </a:t>
            </a:r>
            <a:r>
              <a:rPr sz="2800" spc="-10" dirty="0">
                <a:solidFill>
                  <a:srgbClr val="660066"/>
                </a:solidFill>
                <a:latin typeface="Times New Roman"/>
                <a:cs typeface="Times New Roman"/>
              </a:rPr>
              <a:t>and</a:t>
            </a:r>
            <a:r>
              <a:rPr sz="2800" spc="-10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Manufacturability</a:t>
            </a:r>
            <a:endParaRPr sz="2800">
              <a:latin typeface="Times New Roman"/>
              <a:cs typeface="Times New Roman"/>
            </a:endParaRPr>
          </a:p>
          <a:p>
            <a:pPr marL="308610" indent="-283845">
              <a:lnSpc>
                <a:spcPct val="100000"/>
              </a:lnSpc>
              <a:spcBef>
                <a:spcPts val="1895"/>
              </a:spcBef>
              <a:buClr>
                <a:srgbClr val="B83B68"/>
              </a:buClr>
              <a:buSzPct val="80357"/>
              <a:buFont typeface="Wingdings"/>
              <a:buChar char=""/>
              <a:tabLst>
                <a:tab pos="309245" algn="l"/>
              </a:tabLst>
            </a:pP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M</a:t>
            </a:r>
            <a:r>
              <a:rPr sz="2800" spc="-20" dirty="0">
                <a:solidFill>
                  <a:srgbClr val="CC0099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chani</a:t>
            </a:r>
            <a:r>
              <a:rPr sz="2800" spc="-25" dirty="0">
                <a:solidFill>
                  <a:srgbClr val="CC0099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al</a:t>
            </a:r>
            <a:r>
              <a:rPr sz="2800" spc="-6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Pr</a:t>
            </a:r>
            <a:r>
              <a:rPr sz="2800" spc="5" dirty="0">
                <a:solidFill>
                  <a:srgbClr val="CC0099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perti</a:t>
            </a:r>
            <a:r>
              <a:rPr sz="2800" spc="-20" dirty="0">
                <a:solidFill>
                  <a:srgbClr val="CC0099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s</a:t>
            </a:r>
            <a:r>
              <a:rPr sz="2800" spc="-4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of</a:t>
            </a:r>
            <a:r>
              <a:rPr sz="280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Bio</a:t>
            </a:r>
            <a:r>
              <a:rPr sz="2800" spc="-25" dirty="0">
                <a:solidFill>
                  <a:srgbClr val="CC0099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edic</a:t>
            </a:r>
            <a:r>
              <a:rPr sz="2800" spc="-30" dirty="0">
                <a:solidFill>
                  <a:srgbClr val="CC0099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l</a:t>
            </a:r>
            <a:r>
              <a:rPr sz="2800" spc="-60" dirty="0">
                <a:solidFill>
                  <a:srgbClr val="CC0099"/>
                </a:solidFill>
                <a:latin typeface="Times New Roman"/>
                <a:cs typeface="Times New Roman"/>
              </a:rPr>
              <a:t> </a:t>
            </a:r>
            <a:r>
              <a:rPr sz="2800" spc="-85" dirty="0">
                <a:solidFill>
                  <a:srgbClr val="CC0099"/>
                </a:solidFill>
                <a:latin typeface="Times New Roman"/>
                <a:cs typeface="Times New Roman"/>
              </a:rPr>
              <a:t>p</a:t>
            </a:r>
            <a:r>
              <a:rPr sz="1350" spc="-569" baseline="58641" dirty="0">
                <a:solidFill>
                  <a:srgbClr val="888888"/>
                </a:solidFill>
                <a:latin typeface="Carlito"/>
                <a:cs typeface="Carlito"/>
              </a:rPr>
              <a:t>2</a:t>
            </a:r>
            <a:r>
              <a:rPr sz="2800" spc="-1030" dirty="0">
                <a:solidFill>
                  <a:srgbClr val="CC0099"/>
                </a:solidFill>
                <a:latin typeface="Times New Roman"/>
                <a:cs typeface="Times New Roman"/>
              </a:rPr>
              <a:t>o</a:t>
            </a:r>
            <a:r>
              <a:rPr sz="1350" baseline="58641" dirty="0">
                <a:solidFill>
                  <a:srgbClr val="888888"/>
                </a:solidFill>
                <a:latin typeface="Carlito"/>
                <a:cs typeface="Carlito"/>
              </a:rPr>
              <a:t>1  </a:t>
            </a:r>
            <a:r>
              <a:rPr sz="1350" spc="-67" baseline="58641" dirty="0">
                <a:solidFill>
                  <a:srgbClr val="888888"/>
                </a:solidFill>
                <a:latin typeface="Carlito"/>
                <a:cs typeface="Carlito"/>
              </a:rPr>
              <a:t> 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ly</a:t>
            </a:r>
            <a:r>
              <a:rPr sz="2800" spc="-20" dirty="0">
                <a:solidFill>
                  <a:srgbClr val="CC0099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CC0099"/>
                </a:solidFill>
                <a:latin typeface="Times New Roman"/>
                <a:cs typeface="Times New Roman"/>
              </a:rPr>
              <a:t>ers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7483" y="168909"/>
            <a:ext cx="606933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Selection Parameters For</a:t>
            </a:r>
            <a:r>
              <a:rPr sz="3200" spc="-2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Biomedical</a:t>
            </a:r>
            <a:endParaRPr sz="3200">
              <a:latin typeface="Times New Roman"/>
              <a:cs typeface="Times New Roman"/>
            </a:endParaRPr>
          </a:p>
          <a:p>
            <a:pPr marL="307975" algn="ctr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00000"/>
                </a:solidFill>
                <a:latin typeface="Times New Roman"/>
                <a:cs typeface="Times New Roman"/>
              </a:rPr>
              <a:t>Polymers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3200" y="2437726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06:17:27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استجابة الجسم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المضيف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3200" y="3105835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06:18:23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spc="45" dirty="0">
                <a:latin typeface="Arial"/>
                <a:cs typeface="Arial"/>
              </a:rPr>
              <a:t>Ø </a:t>
            </a:r>
            <a:r>
              <a:rPr sz="1000" spc="30" dirty="0">
                <a:latin typeface="Arial"/>
                <a:cs typeface="Arial"/>
              </a:rPr>
              <a:t>التوافق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30" dirty="0">
                <a:latin typeface="Arial"/>
                <a:cs typeface="Arial"/>
              </a:rPr>
              <a:t>الحيوي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3200" y="3774655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06:19:22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spc="45" dirty="0">
                <a:latin typeface="Arial"/>
                <a:cs typeface="Arial"/>
              </a:rPr>
              <a:t>Ø </a:t>
            </a:r>
            <a:r>
              <a:rPr sz="1000" spc="25" dirty="0">
                <a:latin typeface="Arial"/>
                <a:cs typeface="Arial"/>
              </a:rPr>
              <a:t>الوظيفة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25" dirty="0">
                <a:latin typeface="Arial"/>
                <a:cs typeface="Arial"/>
              </a:rPr>
              <a:t>الحيوية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75974" y="2051704"/>
            <a:ext cx="6685915" cy="277495"/>
          </a:xfrm>
          <a:custGeom>
            <a:avLst/>
            <a:gdLst/>
            <a:ahLst/>
            <a:cxnLst/>
            <a:rect l="l" t="t" r="r" b="b"/>
            <a:pathLst>
              <a:path w="6685915" h="277494">
                <a:moveTo>
                  <a:pt x="6637684" y="0"/>
                </a:moveTo>
                <a:lnTo>
                  <a:pt x="48025" y="0"/>
                </a:lnTo>
                <a:lnTo>
                  <a:pt x="24012" y="32514"/>
                </a:lnTo>
                <a:lnTo>
                  <a:pt x="8004" y="72134"/>
                </a:lnTo>
                <a:lnTo>
                  <a:pt x="0" y="116016"/>
                </a:lnTo>
                <a:lnTo>
                  <a:pt x="0" y="161319"/>
                </a:lnTo>
                <a:lnTo>
                  <a:pt x="8004" y="205201"/>
                </a:lnTo>
                <a:lnTo>
                  <a:pt x="24012" y="244820"/>
                </a:lnTo>
                <a:lnTo>
                  <a:pt x="48025" y="277334"/>
                </a:lnTo>
                <a:lnTo>
                  <a:pt x="6637684" y="277334"/>
                </a:lnTo>
                <a:lnTo>
                  <a:pt x="6661697" y="244820"/>
                </a:lnTo>
                <a:lnTo>
                  <a:pt x="6677706" y="205201"/>
                </a:lnTo>
                <a:lnTo>
                  <a:pt x="6685710" y="161319"/>
                </a:lnTo>
                <a:lnTo>
                  <a:pt x="6685710" y="116016"/>
                </a:lnTo>
                <a:lnTo>
                  <a:pt x="6677706" y="72134"/>
                </a:lnTo>
                <a:lnTo>
                  <a:pt x="6661697" y="32514"/>
                </a:lnTo>
                <a:lnTo>
                  <a:pt x="6637684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70025" y="1470776"/>
            <a:ext cx="7592695" cy="311785"/>
            <a:chOff x="1470025" y="1470776"/>
            <a:chExt cx="7592695" cy="311785"/>
          </a:xfrm>
        </p:grpSpPr>
        <p:sp>
          <p:nvSpPr>
            <p:cNvPr id="4" name="object 4"/>
            <p:cNvSpPr/>
            <p:nvPr/>
          </p:nvSpPr>
          <p:spPr>
            <a:xfrm>
              <a:off x="4056789" y="1497180"/>
              <a:ext cx="5005705" cy="277495"/>
            </a:xfrm>
            <a:custGeom>
              <a:avLst/>
              <a:gdLst/>
              <a:ahLst/>
              <a:cxnLst/>
              <a:rect l="l" t="t" r="r" b="b"/>
              <a:pathLst>
                <a:path w="5005705" h="277494">
                  <a:moveTo>
                    <a:pt x="4957417" y="0"/>
                  </a:moveTo>
                  <a:lnTo>
                    <a:pt x="47978" y="0"/>
                  </a:lnTo>
                  <a:lnTo>
                    <a:pt x="23989" y="32481"/>
                  </a:lnTo>
                  <a:lnTo>
                    <a:pt x="7996" y="72061"/>
                  </a:lnTo>
                  <a:lnTo>
                    <a:pt x="0" y="115899"/>
                  </a:lnTo>
                  <a:lnTo>
                    <a:pt x="0" y="161156"/>
                  </a:lnTo>
                  <a:lnTo>
                    <a:pt x="7996" y="204994"/>
                  </a:lnTo>
                  <a:lnTo>
                    <a:pt x="23989" y="244574"/>
                  </a:lnTo>
                  <a:lnTo>
                    <a:pt x="47978" y="277056"/>
                  </a:lnTo>
                  <a:lnTo>
                    <a:pt x="4957417" y="277056"/>
                  </a:lnTo>
                  <a:lnTo>
                    <a:pt x="4981405" y="244574"/>
                  </a:lnTo>
                  <a:lnTo>
                    <a:pt x="4997397" y="204994"/>
                  </a:lnTo>
                  <a:lnTo>
                    <a:pt x="5005394" y="161156"/>
                  </a:lnTo>
                  <a:lnTo>
                    <a:pt x="5005394" y="115899"/>
                  </a:lnTo>
                  <a:lnTo>
                    <a:pt x="4997397" y="72061"/>
                  </a:lnTo>
                  <a:lnTo>
                    <a:pt x="4981405" y="32481"/>
                  </a:lnTo>
                  <a:lnTo>
                    <a:pt x="4957417" y="0"/>
                  </a:lnTo>
                  <a:close/>
                </a:path>
              </a:pathLst>
            </a:custGeom>
            <a:solidFill>
              <a:srgbClr val="FFD1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70025" y="1470776"/>
              <a:ext cx="2602865" cy="311785"/>
            </a:xfrm>
            <a:custGeom>
              <a:avLst/>
              <a:gdLst/>
              <a:ahLst/>
              <a:cxnLst/>
              <a:rect l="l" t="t" r="r" b="b"/>
              <a:pathLst>
                <a:path w="2602865" h="311785">
                  <a:moveTo>
                    <a:pt x="2548330" y="0"/>
                  </a:moveTo>
                  <a:lnTo>
                    <a:pt x="53974" y="0"/>
                  </a:lnTo>
                  <a:lnTo>
                    <a:pt x="26987" y="36542"/>
                  </a:lnTo>
                  <a:lnTo>
                    <a:pt x="8995" y="81069"/>
                  </a:lnTo>
                  <a:lnTo>
                    <a:pt x="0" y="130387"/>
                  </a:lnTo>
                  <a:lnTo>
                    <a:pt x="0" y="181302"/>
                  </a:lnTo>
                  <a:lnTo>
                    <a:pt x="8995" y="230620"/>
                  </a:lnTo>
                  <a:lnTo>
                    <a:pt x="26987" y="275147"/>
                  </a:lnTo>
                  <a:lnTo>
                    <a:pt x="53974" y="311689"/>
                  </a:lnTo>
                  <a:lnTo>
                    <a:pt x="2548330" y="311689"/>
                  </a:lnTo>
                  <a:lnTo>
                    <a:pt x="2575318" y="275147"/>
                  </a:lnTo>
                  <a:lnTo>
                    <a:pt x="2593309" y="230620"/>
                  </a:lnTo>
                  <a:lnTo>
                    <a:pt x="2602305" y="181302"/>
                  </a:lnTo>
                  <a:lnTo>
                    <a:pt x="2602305" y="130387"/>
                  </a:lnTo>
                  <a:lnTo>
                    <a:pt x="2593309" y="81069"/>
                  </a:lnTo>
                  <a:lnTo>
                    <a:pt x="2575318" y="36542"/>
                  </a:lnTo>
                  <a:lnTo>
                    <a:pt x="2548330" y="0"/>
                  </a:lnTo>
                  <a:close/>
                </a:path>
              </a:pathLst>
            </a:custGeom>
            <a:solidFill>
              <a:srgbClr val="FFD1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71133" y="1497180"/>
              <a:ext cx="1079500" cy="277495"/>
            </a:xfrm>
            <a:custGeom>
              <a:avLst/>
              <a:gdLst/>
              <a:ahLst/>
              <a:cxnLst/>
              <a:rect l="l" t="t" r="r" b="b"/>
              <a:pathLst>
                <a:path w="1079500" h="277494">
                  <a:moveTo>
                    <a:pt x="1030951" y="0"/>
                  </a:moveTo>
                  <a:lnTo>
                    <a:pt x="47978" y="0"/>
                  </a:lnTo>
                  <a:lnTo>
                    <a:pt x="23989" y="32481"/>
                  </a:lnTo>
                  <a:lnTo>
                    <a:pt x="7996" y="72061"/>
                  </a:lnTo>
                  <a:lnTo>
                    <a:pt x="0" y="115899"/>
                  </a:lnTo>
                  <a:lnTo>
                    <a:pt x="0" y="161156"/>
                  </a:lnTo>
                  <a:lnTo>
                    <a:pt x="7996" y="204994"/>
                  </a:lnTo>
                  <a:lnTo>
                    <a:pt x="23989" y="244574"/>
                  </a:lnTo>
                  <a:lnTo>
                    <a:pt x="47978" y="277056"/>
                  </a:lnTo>
                  <a:lnTo>
                    <a:pt x="1030951" y="277056"/>
                  </a:lnTo>
                  <a:lnTo>
                    <a:pt x="1054940" y="244574"/>
                  </a:lnTo>
                  <a:lnTo>
                    <a:pt x="1070932" y="204994"/>
                  </a:lnTo>
                  <a:lnTo>
                    <a:pt x="1078928" y="161156"/>
                  </a:lnTo>
                  <a:lnTo>
                    <a:pt x="1078928" y="115899"/>
                  </a:lnTo>
                  <a:lnTo>
                    <a:pt x="1070932" y="72061"/>
                  </a:lnTo>
                  <a:lnTo>
                    <a:pt x="1054940" y="32481"/>
                  </a:lnTo>
                  <a:lnTo>
                    <a:pt x="1030951" y="0"/>
                  </a:lnTo>
                  <a:close/>
                </a:path>
              </a:pathLst>
            </a:custGeom>
            <a:solidFill>
              <a:srgbClr val="FFD1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898034" y="4053563"/>
            <a:ext cx="2734945" cy="277495"/>
          </a:xfrm>
          <a:custGeom>
            <a:avLst/>
            <a:gdLst/>
            <a:ahLst/>
            <a:cxnLst/>
            <a:rect l="l" t="t" r="r" b="b"/>
            <a:pathLst>
              <a:path w="2734945" h="277495">
                <a:moveTo>
                  <a:pt x="2686403" y="0"/>
                </a:moveTo>
                <a:lnTo>
                  <a:pt x="47978" y="0"/>
                </a:lnTo>
                <a:lnTo>
                  <a:pt x="23989" y="32481"/>
                </a:lnTo>
                <a:lnTo>
                  <a:pt x="7996" y="72061"/>
                </a:lnTo>
                <a:lnTo>
                  <a:pt x="0" y="115899"/>
                </a:lnTo>
                <a:lnTo>
                  <a:pt x="0" y="161156"/>
                </a:lnTo>
                <a:lnTo>
                  <a:pt x="7996" y="204994"/>
                </a:lnTo>
                <a:lnTo>
                  <a:pt x="23989" y="244574"/>
                </a:lnTo>
                <a:lnTo>
                  <a:pt x="47978" y="277056"/>
                </a:lnTo>
                <a:lnTo>
                  <a:pt x="2686403" y="277056"/>
                </a:lnTo>
                <a:lnTo>
                  <a:pt x="2710392" y="244574"/>
                </a:lnTo>
                <a:lnTo>
                  <a:pt x="2726384" y="204994"/>
                </a:lnTo>
                <a:lnTo>
                  <a:pt x="2734381" y="161156"/>
                </a:lnTo>
                <a:lnTo>
                  <a:pt x="2734381" y="115899"/>
                </a:lnTo>
                <a:lnTo>
                  <a:pt x="2726384" y="72061"/>
                </a:lnTo>
                <a:lnTo>
                  <a:pt x="2710392" y="32481"/>
                </a:lnTo>
                <a:lnTo>
                  <a:pt x="2686403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524000" y="3723123"/>
            <a:ext cx="7527290" cy="16510"/>
            <a:chOff x="1524000" y="3723123"/>
            <a:chExt cx="7527290" cy="16510"/>
          </a:xfrm>
        </p:grpSpPr>
        <p:sp>
          <p:nvSpPr>
            <p:cNvPr id="9" name="object 9"/>
            <p:cNvSpPr/>
            <p:nvPr/>
          </p:nvSpPr>
          <p:spPr>
            <a:xfrm>
              <a:off x="1524000" y="3723123"/>
              <a:ext cx="7432675" cy="16510"/>
            </a:xfrm>
            <a:custGeom>
              <a:avLst/>
              <a:gdLst/>
              <a:ahLst/>
              <a:cxnLst/>
              <a:rect l="l" t="t" r="r" b="b"/>
              <a:pathLst>
                <a:path w="7432675" h="16510">
                  <a:moveTo>
                    <a:pt x="7432421" y="0"/>
                  </a:moveTo>
                  <a:lnTo>
                    <a:pt x="0" y="0"/>
                  </a:lnTo>
                  <a:lnTo>
                    <a:pt x="0" y="16391"/>
                  </a:lnTo>
                  <a:lnTo>
                    <a:pt x="7432421" y="16391"/>
                  </a:lnTo>
                  <a:lnTo>
                    <a:pt x="743242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956547" y="3723123"/>
              <a:ext cx="94615" cy="16510"/>
            </a:xfrm>
            <a:custGeom>
              <a:avLst/>
              <a:gdLst/>
              <a:ahLst/>
              <a:cxnLst/>
              <a:rect l="l" t="t" r="r" b="b"/>
              <a:pathLst>
                <a:path w="94615" h="16510">
                  <a:moveTo>
                    <a:pt x="94360" y="0"/>
                  </a:moveTo>
                  <a:lnTo>
                    <a:pt x="0" y="0"/>
                  </a:lnTo>
                  <a:lnTo>
                    <a:pt x="0" y="16391"/>
                  </a:lnTo>
                  <a:lnTo>
                    <a:pt x="94360" y="16391"/>
                  </a:lnTo>
                  <a:lnTo>
                    <a:pt x="94360" y="0"/>
                  </a:lnTo>
                  <a:close/>
                </a:path>
              </a:pathLst>
            </a:custGeom>
            <a:solidFill>
              <a:srgbClr val="FF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1524000" y="4965184"/>
            <a:ext cx="7527290" cy="16510"/>
          </a:xfrm>
          <a:custGeom>
            <a:avLst/>
            <a:gdLst/>
            <a:ahLst/>
            <a:cxnLst/>
            <a:rect l="l" t="t" r="r" b="b"/>
            <a:pathLst>
              <a:path w="7527290" h="16510">
                <a:moveTo>
                  <a:pt x="7526782" y="0"/>
                </a:moveTo>
                <a:lnTo>
                  <a:pt x="0" y="0"/>
                </a:lnTo>
                <a:lnTo>
                  <a:pt x="0" y="16390"/>
                </a:lnTo>
                <a:lnTo>
                  <a:pt x="7526782" y="16390"/>
                </a:lnTo>
                <a:lnTo>
                  <a:pt x="752678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27836" y="0"/>
            <a:ext cx="7847330" cy="611251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295910" marR="177165" indent="-283845" algn="just">
              <a:lnSpc>
                <a:spcPct val="144100"/>
              </a:lnSpc>
              <a:spcBef>
                <a:spcPts val="280"/>
              </a:spcBef>
              <a:buClr>
                <a:srgbClr val="B83B68"/>
              </a:buClr>
              <a:buSzPct val="79629"/>
              <a:buFont typeface="Wingdings"/>
              <a:buChar char=""/>
              <a:tabLst>
                <a:tab pos="296545" algn="l"/>
              </a:tabLst>
            </a:pPr>
            <a:r>
              <a:rPr sz="27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Host </a:t>
            </a:r>
            <a:r>
              <a:rPr sz="27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Response:</a:t>
            </a:r>
            <a:r>
              <a:rPr sz="27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response of the host </a:t>
            </a:r>
            <a:r>
              <a:rPr sz="2400" spc="-20" dirty="0">
                <a:latin typeface="Times New Roman"/>
                <a:cs typeface="Times New Roman"/>
              </a:rPr>
              <a:t>organism </a:t>
            </a:r>
            <a:r>
              <a:rPr sz="2400" spc="-5" dirty="0">
                <a:latin typeface="Times New Roman"/>
                <a:cs typeface="Times New Roman"/>
              </a:rPr>
              <a:t>(local 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-5" dirty="0">
                <a:latin typeface="Times New Roman"/>
                <a:cs typeface="Times New Roman"/>
              </a:rPr>
              <a:t>systemic) </a:t>
            </a:r>
            <a:r>
              <a:rPr sz="2400" dirty="0">
                <a:latin typeface="Times New Roman"/>
                <a:cs typeface="Times New Roman"/>
              </a:rPr>
              <a:t>to the </a:t>
            </a:r>
            <a:r>
              <a:rPr sz="2400" spc="-5" dirty="0">
                <a:latin typeface="Times New Roman"/>
                <a:cs typeface="Times New Roman"/>
              </a:rPr>
              <a:t>implanted polymeric material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device.</a:t>
            </a:r>
            <a:endParaRPr sz="2400">
              <a:latin typeface="Times New Roman"/>
              <a:cs typeface="Times New Roman"/>
            </a:endParaRPr>
          </a:p>
          <a:p>
            <a:pPr marL="295910" marR="52705" indent="-283845" algn="just">
              <a:lnSpc>
                <a:spcPct val="144100"/>
              </a:lnSpc>
              <a:spcBef>
                <a:spcPts val="610"/>
              </a:spcBef>
              <a:buClr>
                <a:srgbClr val="B83B68"/>
              </a:buClr>
              <a:buSzPct val="79629"/>
              <a:buFont typeface="Wingdings"/>
              <a:buChar char=""/>
              <a:tabLst>
                <a:tab pos="296545" algn="l"/>
              </a:tabLst>
            </a:pPr>
            <a:r>
              <a:rPr sz="2700" u="heavy" spc="-5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Biocompatibility </a:t>
            </a:r>
            <a:r>
              <a:rPr sz="2700" u="heavy" dirty="0">
                <a:solidFill>
                  <a:srgbClr val="990000"/>
                </a:solidFill>
                <a:uFill>
                  <a:solidFill>
                    <a:srgbClr val="990000"/>
                  </a:solidFill>
                </a:uFill>
                <a:latin typeface="Times New Roman"/>
                <a:cs typeface="Times New Roman"/>
              </a:rPr>
              <a:t>:</a:t>
            </a:r>
            <a:r>
              <a:rPr sz="2700" dirty="0">
                <a:solidFill>
                  <a:srgbClr val="99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ability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of a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material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to perform</a:t>
            </a:r>
            <a:r>
              <a:rPr sz="2400" spc="-2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with 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an appropriate host response, in a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specific</a:t>
            </a:r>
            <a:r>
              <a:rPr sz="2400" spc="-2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application.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83B68"/>
              </a:buClr>
              <a:buFont typeface="Wingdings"/>
              <a:buChar char=""/>
            </a:pPr>
            <a:endParaRPr sz="2300">
              <a:latin typeface="Times New Roman"/>
              <a:cs typeface="Times New Roman"/>
            </a:endParaRPr>
          </a:p>
          <a:p>
            <a:pPr marL="295910" indent="-283845" algn="just">
              <a:lnSpc>
                <a:spcPct val="100000"/>
              </a:lnSpc>
              <a:buClr>
                <a:srgbClr val="B83B68"/>
              </a:buClr>
              <a:buSzPct val="79629"/>
              <a:buFont typeface="Wingdings"/>
              <a:buChar char=""/>
              <a:tabLst>
                <a:tab pos="296545" algn="l"/>
              </a:tabLst>
            </a:pPr>
            <a:r>
              <a:rPr sz="2700" u="heavy" spc="-3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Toxicology:</a:t>
            </a:r>
            <a:r>
              <a:rPr sz="27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Should not be</a:t>
            </a:r>
            <a:r>
              <a:rPr sz="2400" spc="-1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toxic.</a:t>
            </a:r>
            <a:endParaRPr sz="2400">
              <a:latin typeface="Times New Roman"/>
              <a:cs typeface="Times New Roman"/>
            </a:endParaRPr>
          </a:p>
          <a:p>
            <a:pPr marL="295910" indent="-283845" algn="just">
              <a:lnSpc>
                <a:spcPct val="100000"/>
              </a:lnSpc>
              <a:spcBef>
                <a:spcPts val="2200"/>
              </a:spcBef>
              <a:buClr>
                <a:srgbClr val="B83B68"/>
              </a:buClr>
              <a:buSzPct val="79629"/>
              <a:buFont typeface="Wingdings"/>
              <a:buChar char=""/>
              <a:tabLst>
                <a:tab pos="296545" algn="l"/>
              </a:tabLst>
            </a:pP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Appropriate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Design and</a:t>
            </a:r>
            <a:r>
              <a:rPr sz="2700" spc="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Manufacturability</a:t>
            </a:r>
            <a:r>
              <a:rPr sz="2700" dirty="0">
                <a:solidFill>
                  <a:srgbClr val="FF66FF"/>
                </a:solidFill>
                <a:latin typeface="Times New Roman"/>
                <a:cs typeface="Times New Roman"/>
              </a:rPr>
              <a:t>:</a:t>
            </a:r>
            <a:endParaRPr sz="2700">
              <a:latin typeface="Times New Roman"/>
              <a:cs typeface="Times New Roman"/>
            </a:endParaRPr>
          </a:p>
          <a:p>
            <a:pPr marL="295910" algn="just">
              <a:lnSpc>
                <a:spcPct val="100000"/>
              </a:lnSpc>
              <a:spcBef>
                <a:spcPts val="1510"/>
              </a:spcBef>
            </a:pPr>
            <a:r>
              <a:rPr sz="2400" spc="-5" dirty="0">
                <a:solidFill>
                  <a:srgbClr val="6600FF"/>
                </a:solidFill>
                <a:latin typeface="Times New Roman"/>
                <a:cs typeface="Times New Roman"/>
              </a:rPr>
              <a:t>Biomaterials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should be </a:t>
            </a:r>
            <a:r>
              <a:rPr sz="2400" spc="-5" dirty="0">
                <a:solidFill>
                  <a:srgbClr val="6600FF"/>
                </a:solidFill>
                <a:latin typeface="Times New Roman"/>
                <a:cs typeface="Times New Roman"/>
              </a:rPr>
              <a:t>machinable, moldable,</a:t>
            </a:r>
            <a:r>
              <a:rPr sz="2400" spc="-195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extrudable.</a:t>
            </a:r>
            <a:endParaRPr sz="240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46400"/>
              </a:lnSpc>
              <a:spcBef>
                <a:spcPts val="80"/>
              </a:spcBef>
              <a:buClr>
                <a:srgbClr val="B83B68"/>
              </a:buClr>
              <a:buSzPct val="79629"/>
              <a:buFont typeface="Wingdings"/>
              <a:buChar char=""/>
              <a:tabLst>
                <a:tab pos="296545" algn="l"/>
              </a:tabLst>
            </a:pP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Mechanical </a:t>
            </a:r>
            <a:r>
              <a:rPr sz="2700" spc="-10" dirty="0">
                <a:solidFill>
                  <a:srgbClr val="FF0000"/>
                </a:solidFill>
                <a:latin typeface="Times New Roman"/>
                <a:cs typeface="Times New Roman"/>
              </a:rPr>
              <a:t>Properties </a:t>
            </a:r>
            <a:r>
              <a:rPr sz="27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700" spc="-5" dirty="0">
                <a:solidFill>
                  <a:srgbClr val="FF0000"/>
                </a:solidFill>
                <a:latin typeface="Times New Roman"/>
                <a:cs typeface="Times New Roman"/>
              </a:rPr>
              <a:t>Biomedical polymers: </a:t>
            </a:r>
            <a:r>
              <a:rPr sz="2700" spc="-5" dirty="0">
                <a:solidFill>
                  <a:srgbClr val="0099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0099FF"/>
                </a:solidFill>
                <a:latin typeface="Times New Roman"/>
                <a:cs typeface="Times New Roman"/>
              </a:rPr>
              <a:t>Tensile </a:t>
            </a:r>
            <a:r>
              <a:rPr sz="2400" spc="-10" dirty="0">
                <a:solidFill>
                  <a:srgbClr val="0099FF"/>
                </a:solidFill>
                <a:latin typeface="Times New Roman"/>
                <a:cs typeface="Times New Roman"/>
              </a:rPr>
              <a:t>strength</a:t>
            </a:r>
            <a:r>
              <a:rPr sz="2400" spc="-10" dirty="0"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rgbClr val="6600FF"/>
                </a:solidFill>
                <a:latin typeface="Times New Roman"/>
                <a:cs typeface="Times New Roman"/>
              </a:rPr>
              <a:t>yield </a:t>
            </a:r>
            <a:r>
              <a:rPr sz="2400" spc="-10" dirty="0">
                <a:solidFill>
                  <a:srgbClr val="6600FF"/>
                </a:solidFill>
                <a:latin typeface="Times New Roman"/>
                <a:cs typeface="Times New Roman"/>
              </a:rPr>
              <a:t>strength</a:t>
            </a:r>
            <a:r>
              <a:rPr sz="2400" spc="-10" dirty="0">
                <a:latin typeface="Times New Roman"/>
                <a:cs typeface="Times New Roman"/>
              </a:rPr>
              <a:t>, </a:t>
            </a:r>
            <a:r>
              <a:rPr sz="2400" spc="-10" dirty="0">
                <a:solidFill>
                  <a:srgbClr val="00AEEE"/>
                </a:solidFill>
                <a:latin typeface="Times New Roman"/>
                <a:cs typeface="Times New Roman"/>
              </a:rPr>
              <a:t>elastic modulus</a:t>
            </a:r>
            <a:r>
              <a:rPr sz="2400" spc="-10" dirty="0">
                <a:latin typeface="Times New Roman"/>
                <a:cs typeface="Times New Roman"/>
              </a:rPr>
              <a:t>, surface  </a:t>
            </a:r>
            <a:r>
              <a:rPr sz="2400" dirty="0">
                <a:latin typeface="Times New Roman"/>
                <a:cs typeface="Times New Roman"/>
              </a:rPr>
              <a:t>finish,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creep, and</a:t>
            </a:r>
            <a:r>
              <a:rPr sz="2400" spc="-7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hardness.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84365" y="6458508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rlito"/>
                <a:cs typeface="Carlito"/>
              </a:rPr>
              <a:t>22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3200" y="4053560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2021-02-15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07:28:49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قابل التشكيل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والبثق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26798" y="1288580"/>
            <a:ext cx="2585720" cy="14465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06:23:23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يؤدي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الغرض  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7403" y="1100327"/>
            <a:ext cx="7781925" cy="658495"/>
            <a:chOff x="1327403" y="1100327"/>
            <a:chExt cx="7781925" cy="658495"/>
          </a:xfrm>
        </p:grpSpPr>
        <p:sp>
          <p:nvSpPr>
            <p:cNvPr id="3" name="object 3"/>
            <p:cNvSpPr/>
            <p:nvPr/>
          </p:nvSpPr>
          <p:spPr>
            <a:xfrm>
              <a:off x="2644767" y="1314579"/>
              <a:ext cx="4427855" cy="346710"/>
            </a:xfrm>
            <a:custGeom>
              <a:avLst/>
              <a:gdLst/>
              <a:ahLst/>
              <a:cxnLst/>
              <a:rect l="l" t="t" r="r" b="b"/>
              <a:pathLst>
                <a:path w="4427855" h="346710">
                  <a:moveTo>
                    <a:pt x="4366524" y="0"/>
                  </a:moveTo>
                  <a:lnTo>
                    <a:pt x="61221" y="0"/>
                  </a:lnTo>
                  <a:lnTo>
                    <a:pt x="34437" y="34969"/>
                  </a:lnTo>
                  <a:lnTo>
                    <a:pt x="15305" y="77071"/>
                  </a:lnTo>
                  <a:lnTo>
                    <a:pt x="3826" y="123927"/>
                  </a:lnTo>
                  <a:lnTo>
                    <a:pt x="0" y="173161"/>
                  </a:lnTo>
                  <a:lnTo>
                    <a:pt x="3826" y="222394"/>
                  </a:lnTo>
                  <a:lnTo>
                    <a:pt x="15305" y="269250"/>
                  </a:lnTo>
                  <a:lnTo>
                    <a:pt x="34437" y="311352"/>
                  </a:lnTo>
                  <a:lnTo>
                    <a:pt x="61221" y="346321"/>
                  </a:lnTo>
                  <a:lnTo>
                    <a:pt x="4366524" y="346321"/>
                  </a:lnTo>
                  <a:lnTo>
                    <a:pt x="4393309" y="311352"/>
                  </a:lnTo>
                  <a:lnTo>
                    <a:pt x="4412440" y="269250"/>
                  </a:lnTo>
                  <a:lnTo>
                    <a:pt x="4423920" y="222394"/>
                  </a:lnTo>
                  <a:lnTo>
                    <a:pt x="4427746" y="173161"/>
                  </a:lnTo>
                  <a:lnTo>
                    <a:pt x="4423920" y="123927"/>
                  </a:lnTo>
                  <a:lnTo>
                    <a:pt x="4412440" y="77071"/>
                  </a:lnTo>
                  <a:lnTo>
                    <a:pt x="4393309" y="34969"/>
                  </a:lnTo>
                  <a:lnTo>
                    <a:pt x="4366524" y="0"/>
                  </a:lnTo>
                  <a:close/>
                </a:path>
              </a:pathLst>
            </a:custGeom>
            <a:solidFill>
              <a:srgbClr val="FFD1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39595" y="1112519"/>
              <a:ext cx="7755890" cy="632460"/>
            </a:xfrm>
            <a:custGeom>
              <a:avLst/>
              <a:gdLst/>
              <a:ahLst/>
              <a:cxnLst/>
              <a:rect l="l" t="t" r="r" b="b"/>
              <a:pathLst>
                <a:path w="7755890" h="632460">
                  <a:moveTo>
                    <a:pt x="7449438" y="0"/>
                  </a:moveTo>
                  <a:lnTo>
                    <a:pt x="0" y="0"/>
                  </a:lnTo>
                  <a:lnTo>
                    <a:pt x="0" y="632459"/>
                  </a:lnTo>
                  <a:lnTo>
                    <a:pt x="7449438" y="632459"/>
                  </a:lnTo>
                  <a:lnTo>
                    <a:pt x="7755635" y="316229"/>
                  </a:lnTo>
                  <a:lnTo>
                    <a:pt x="7449438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40357" y="1113281"/>
              <a:ext cx="7755890" cy="632460"/>
            </a:xfrm>
            <a:custGeom>
              <a:avLst/>
              <a:gdLst/>
              <a:ahLst/>
              <a:cxnLst/>
              <a:rect l="l" t="t" r="r" b="b"/>
              <a:pathLst>
                <a:path w="7755890" h="632460">
                  <a:moveTo>
                    <a:pt x="0" y="0"/>
                  </a:moveTo>
                  <a:lnTo>
                    <a:pt x="7449439" y="0"/>
                  </a:lnTo>
                  <a:lnTo>
                    <a:pt x="7755636" y="316229"/>
                  </a:lnTo>
                  <a:lnTo>
                    <a:pt x="7449439" y="632459"/>
                  </a:lnTo>
                  <a:lnTo>
                    <a:pt x="0" y="63245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327403" y="1856232"/>
            <a:ext cx="7781925" cy="657225"/>
            <a:chOff x="1327403" y="1856232"/>
            <a:chExt cx="7781925" cy="657225"/>
          </a:xfrm>
        </p:grpSpPr>
        <p:sp>
          <p:nvSpPr>
            <p:cNvPr id="7" name="object 7"/>
            <p:cNvSpPr/>
            <p:nvPr/>
          </p:nvSpPr>
          <p:spPr>
            <a:xfrm>
              <a:off x="1339595" y="1868424"/>
              <a:ext cx="7755890" cy="631190"/>
            </a:xfrm>
            <a:custGeom>
              <a:avLst/>
              <a:gdLst/>
              <a:ahLst/>
              <a:cxnLst/>
              <a:rect l="l" t="t" r="r" b="b"/>
              <a:pathLst>
                <a:path w="7755890" h="631189">
                  <a:moveTo>
                    <a:pt x="7449438" y="0"/>
                  </a:moveTo>
                  <a:lnTo>
                    <a:pt x="0" y="0"/>
                  </a:lnTo>
                  <a:lnTo>
                    <a:pt x="0" y="630936"/>
                  </a:lnTo>
                  <a:lnTo>
                    <a:pt x="7449438" y="630936"/>
                  </a:lnTo>
                  <a:lnTo>
                    <a:pt x="7755635" y="315467"/>
                  </a:lnTo>
                  <a:lnTo>
                    <a:pt x="744943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40357" y="1869186"/>
              <a:ext cx="7755890" cy="631190"/>
            </a:xfrm>
            <a:custGeom>
              <a:avLst/>
              <a:gdLst/>
              <a:ahLst/>
              <a:cxnLst/>
              <a:rect l="l" t="t" r="r" b="b"/>
              <a:pathLst>
                <a:path w="7755890" h="631189">
                  <a:moveTo>
                    <a:pt x="0" y="0"/>
                  </a:moveTo>
                  <a:lnTo>
                    <a:pt x="7449439" y="0"/>
                  </a:lnTo>
                  <a:lnTo>
                    <a:pt x="7755636" y="315467"/>
                  </a:lnTo>
                  <a:lnTo>
                    <a:pt x="7449439" y="630936"/>
                  </a:lnTo>
                  <a:lnTo>
                    <a:pt x="0" y="630936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327403" y="2574035"/>
            <a:ext cx="7781925" cy="658495"/>
            <a:chOff x="1327403" y="2574035"/>
            <a:chExt cx="7781925" cy="658495"/>
          </a:xfrm>
        </p:grpSpPr>
        <p:sp>
          <p:nvSpPr>
            <p:cNvPr id="10" name="object 10"/>
            <p:cNvSpPr/>
            <p:nvPr/>
          </p:nvSpPr>
          <p:spPr>
            <a:xfrm>
              <a:off x="1339595" y="2586227"/>
              <a:ext cx="7755890" cy="632460"/>
            </a:xfrm>
            <a:custGeom>
              <a:avLst/>
              <a:gdLst/>
              <a:ahLst/>
              <a:cxnLst/>
              <a:rect l="l" t="t" r="r" b="b"/>
              <a:pathLst>
                <a:path w="7755890" h="632460">
                  <a:moveTo>
                    <a:pt x="7449438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7449438" y="632460"/>
                  </a:lnTo>
                  <a:lnTo>
                    <a:pt x="7755635" y="316102"/>
                  </a:lnTo>
                  <a:lnTo>
                    <a:pt x="7449438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40357" y="2586989"/>
              <a:ext cx="7755890" cy="632460"/>
            </a:xfrm>
            <a:custGeom>
              <a:avLst/>
              <a:gdLst/>
              <a:ahLst/>
              <a:cxnLst/>
              <a:rect l="l" t="t" r="r" b="b"/>
              <a:pathLst>
                <a:path w="7755890" h="632460">
                  <a:moveTo>
                    <a:pt x="0" y="0"/>
                  </a:moveTo>
                  <a:lnTo>
                    <a:pt x="7449439" y="0"/>
                  </a:lnTo>
                  <a:lnTo>
                    <a:pt x="7755636" y="316102"/>
                  </a:lnTo>
                  <a:lnTo>
                    <a:pt x="7449439" y="632460"/>
                  </a:lnTo>
                  <a:lnTo>
                    <a:pt x="0" y="63246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327403" y="3291840"/>
            <a:ext cx="7781925" cy="658495"/>
            <a:chOff x="1327403" y="3291840"/>
            <a:chExt cx="7781925" cy="658495"/>
          </a:xfrm>
        </p:grpSpPr>
        <p:sp>
          <p:nvSpPr>
            <p:cNvPr id="13" name="object 13"/>
            <p:cNvSpPr/>
            <p:nvPr/>
          </p:nvSpPr>
          <p:spPr>
            <a:xfrm>
              <a:off x="1339595" y="3304032"/>
              <a:ext cx="7755890" cy="632460"/>
            </a:xfrm>
            <a:custGeom>
              <a:avLst/>
              <a:gdLst/>
              <a:ahLst/>
              <a:cxnLst/>
              <a:rect l="l" t="t" r="r" b="b"/>
              <a:pathLst>
                <a:path w="7755890" h="632460">
                  <a:moveTo>
                    <a:pt x="7449438" y="0"/>
                  </a:moveTo>
                  <a:lnTo>
                    <a:pt x="0" y="0"/>
                  </a:lnTo>
                  <a:lnTo>
                    <a:pt x="0" y="632459"/>
                  </a:lnTo>
                  <a:lnTo>
                    <a:pt x="7449438" y="632459"/>
                  </a:lnTo>
                  <a:lnTo>
                    <a:pt x="7755635" y="316102"/>
                  </a:lnTo>
                  <a:lnTo>
                    <a:pt x="744943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40357" y="3304794"/>
              <a:ext cx="7755890" cy="632460"/>
            </a:xfrm>
            <a:custGeom>
              <a:avLst/>
              <a:gdLst/>
              <a:ahLst/>
              <a:cxnLst/>
              <a:rect l="l" t="t" r="r" b="b"/>
              <a:pathLst>
                <a:path w="7755890" h="632460">
                  <a:moveTo>
                    <a:pt x="0" y="0"/>
                  </a:moveTo>
                  <a:lnTo>
                    <a:pt x="7449439" y="0"/>
                  </a:lnTo>
                  <a:lnTo>
                    <a:pt x="7755636" y="316102"/>
                  </a:lnTo>
                  <a:lnTo>
                    <a:pt x="7449439" y="632459"/>
                  </a:lnTo>
                  <a:lnTo>
                    <a:pt x="0" y="63245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327403" y="4011167"/>
            <a:ext cx="7781925" cy="657225"/>
            <a:chOff x="1327403" y="4011167"/>
            <a:chExt cx="7781925" cy="657225"/>
          </a:xfrm>
        </p:grpSpPr>
        <p:sp>
          <p:nvSpPr>
            <p:cNvPr id="16" name="object 16"/>
            <p:cNvSpPr/>
            <p:nvPr/>
          </p:nvSpPr>
          <p:spPr>
            <a:xfrm>
              <a:off x="1339595" y="4023359"/>
              <a:ext cx="7755890" cy="631190"/>
            </a:xfrm>
            <a:custGeom>
              <a:avLst/>
              <a:gdLst/>
              <a:ahLst/>
              <a:cxnLst/>
              <a:rect l="l" t="t" r="r" b="b"/>
              <a:pathLst>
                <a:path w="7755890" h="631189">
                  <a:moveTo>
                    <a:pt x="7449438" y="0"/>
                  </a:moveTo>
                  <a:lnTo>
                    <a:pt x="0" y="0"/>
                  </a:lnTo>
                  <a:lnTo>
                    <a:pt x="0" y="630935"/>
                  </a:lnTo>
                  <a:lnTo>
                    <a:pt x="7449438" y="630935"/>
                  </a:lnTo>
                  <a:lnTo>
                    <a:pt x="7755635" y="315467"/>
                  </a:lnTo>
                  <a:lnTo>
                    <a:pt x="7449438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340357" y="4024121"/>
              <a:ext cx="7755890" cy="631190"/>
            </a:xfrm>
            <a:custGeom>
              <a:avLst/>
              <a:gdLst/>
              <a:ahLst/>
              <a:cxnLst/>
              <a:rect l="l" t="t" r="r" b="b"/>
              <a:pathLst>
                <a:path w="7755890" h="631189">
                  <a:moveTo>
                    <a:pt x="0" y="0"/>
                  </a:moveTo>
                  <a:lnTo>
                    <a:pt x="7449439" y="0"/>
                  </a:lnTo>
                  <a:lnTo>
                    <a:pt x="7755636" y="315467"/>
                  </a:lnTo>
                  <a:lnTo>
                    <a:pt x="7449439" y="630935"/>
                  </a:lnTo>
                  <a:lnTo>
                    <a:pt x="0" y="630935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327403" y="4738115"/>
            <a:ext cx="7781925" cy="658495"/>
            <a:chOff x="1327403" y="4738115"/>
            <a:chExt cx="7781925" cy="658495"/>
          </a:xfrm>
        </p:grpSpPr>
        <p:sp>
          <p:nvSpPr>
            <p:cNvPr id="19" name="object 19"/>
            <p:cNvSpPr/>
            <p:nvPr/>
          </p:nvSpPr>
          <p:spPr>
            <a:xfrm>
              <a:off x="1339595" y="4750307"/>
              <a:ext cx="7755890" cy="632460"/>
            </a:xfrm>
            <a:custGeom>
              <a:avLst/>
              <a:gdLst/>
              <a:ahLst/>
              <a:cxnLst/>
              <a:rect l="l" t="t" r="r" b="b"/>
              <a:pathLst>
                <a:path w="7755890" h="632460">
                  <a:moveTo>
                    <a:pt x="7449438" y="0"/>
                  </a:moveTo>
                  <a:lnTo>
                    <a:pt x="0" y="0"/>
                  </a:lnTo>
                  <a:lnTo>
                    <a:pt x="0" y="632460"/>
                  </a:lnTo>
                  <a:lnTo>
                    <a:pt x="7449438" y="632460"/>
                  </a:lnTo>
                  <a:lnTo>
                    <a:pt x="7755635" y="316103"/>
                  </a:lnTo>
                  <a:lnTo>
                    <a:pt x="744943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40357" y="4751069"/>
              <a:ext cx="7755890" cy="632460"/>
            </a:xfrm>
            <a:custGeom>
              <a:avLst/>
              <a:gdLst/>
              <a:ahLst/>
              <a:cxnLst/>
              <a:rect l="l" t="t" r="r" b="b"/>
              <a:pathLst>
                <a:path w="7755890" h="632460">
                  <a:moveTo>
                    <a:pt x="0" y="0"/>
                  </a:moveTo>
                  <a:lnTo>
                    <a:pt x="7449439" y="0"/>
                  </a:lnTo>
                  <a:lnTo>
                    <a:pt x="7755636" y="316102"/>
                  </a:lnTo>
                  <a:lnTo>
                    <a:pt x="7449439" y="632459"/>
                  </a:lnTo>
                  <a:lnTo>
                    <a:pt x="0" y="632459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327403" y="5446776"/>
            <a:ext cx="7781925" cy="657860"/>
            <a:chOff x="1327403" y="5446776"/>
            <a:chExt cx="7781925" cy="657860"/>
          </a:xfrm>
        </p:grpSpPr>
        <p:sp>
          <p:nvSpPr>
            <p:cNvPr id="22" name="object 22"/>
            <p:cNvSpPr/>
            <p:nvPr/>
          </p:nvSpPr>
          <p:spPr>
            <a:xfrm>
              <a:off x="1339595" y="5458968"/>
              <a:ext cx="7755890" cy="632460"/>
            </a:xfrm>
            <a:custGeom>
              <a:avLst/>
              <a:gdLst/>
              <a:ahLst/>
              <a:cxnLst/>
              <a:rect l="l" t="t" r="r" b="b"/>
              <a:pathLst>
                <a:path w="7755890" h="632460">
                  <a:moveTo>
                    <a:pt x="7449438" y="0"/>
                  </a:moveTo>
                  <a:lnTo>
                    <a:pt x="0" y="0"/>
                  </a:lnTo>
                  <a:lnTo>
                    <a:pt x="0" y="631850"/>
                  </a:lnTo>
                  <a:lnTo>
                    <a:pt x="7449438" y="631850"/>
                  </a:lnTo>
                  <a:lnTo>
                    <a:pt x="7755635" y="315950"/>
                  </a:lnTo>
                  <a:lnTo>
                    <a:pt x="7449438" y="0"/>
                  </a:lnTo>
                  <a:close/>
                </a:path>
              </a:pathLst>
            </a:custGeom>
            <a:solidFill>
              <a:srgbClr val="66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40357" y="5459730"/>
              <a:ext cx="7755890" cy="632460"/>
            </a:xfrm>
            <a:custGeom>
              <a:avLst/>
              <a:gdLst/>
              <a:ahLst/>
              <a:cxnLst/>
              <a:rect l="l" t="t" r="r" b="b"/>
              <a:pathLst>
                <a:path w="7755890" h="632460">
                  <a:moveTo>
                    <a:pt x="0" y="0"/>
                  </a:moveTo>
                  <a:lnTo>
                    <a:pt x="7449439" y="0"/>
                  </a:lnTo>
                  <a:lnTo>
                    <a:pt x="7755636" y="315950"/>
                  </a:lnTo>
                  <a:lnTo>
                    <a:pt x="7449439" y="631850"/>
                  </a:lnTo>
                  <a:lnTo>
                    <a:pt x="0" y="631850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1327403" y="6164579"/>
            <a:ext cx="7781925" cy="658495"/>
            <a:chOff x="1327403" y="6164579"/>
            <a:chExt cx="7781925" cy="658495"/>
          </a:xfrm>
        </p:grpSpPr>
        <p:sp>
          <p:nvSpPr>
            <p:cNvPr id="25" name="object 25"/>
            <p:cNvSpPr/>
            <p:nvPr/>
          </p:nvSpPr>
          <p:spPr>
            <a:xfrm>
              <a:off x="1339595" y="6176771"/>
              <a:ext cx="7755890" cy="632460"/>
            </a:xfrm>
            <a:custGeom>
              <a:avLst/>
              <a:gdLst/>
              <a:ahLst/>
              <a:cxnLst/>
              <a:rect l="l" t="t" r="r" b="b"/>
              <a:pathLst>
                <a:path w="7755890" h="632459">
                  <a:moveTo>
                    <a:pt x="7449438" y="0"/>
                  </a:moveTo>
                  <a:lnTo>
                    <a:pt x="0" y="0"/>
                  </a:lnTo>
                  <a:lnTo>
                    <a:pt x="0" y="632434"/>
                  </a:lnTo>
                  <a:lnTo>
                    <a:pt x="7449438" y="632434"/>
                  </a:lnTo>
                  <a:lnTo>
                    <a:pt x="7755635" y="316217"/>
                  </a:lnTo>
                  <a:lnTo>
                    <a:pt x="7449438" y="0"/>
                  </a:lnTo>
                  <a:close/>
                </a:path>
              </a:pathLst>
            </a:custGeom>
            <a:solidFill>
              <a:srgbClr val="6E2E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340357" y="6177533"/>
              <a:ext cx="7755890" cy="632460"/>
            </a:xfrm>
            <a:custGeom>
              <a:avLst/>
              <a:gdLst/>
              <a:ahLst/>
              <a:cxnLst/>
              <a:rect l="l" t="t" r="r" b="b"/>
              <a:pathLst>
                <a:path w="7755890" h="632459">
                  <a:moveTo>
                    <a:pt x="0" y="0"/>
                  </a:moveTo>
                  <a:lnTo>
                    <a:pt x="7449439" y="0"/>
                  </a:lnTo>
                  <a:lnTo>
                    <a:pt x="7755636" y="316217"/>
                  </a:lnTo>
                  <a:lnTo>
                    <a:pt x="7449439" y="632434"/>
                  </a:lnTo>
                  <a:lnTo>
                    <a:pt x="0" y="632434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327022" y="975867"/>
            <a:ext cx="7091045" cy="575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26870" marR="365125" indent="-248920">
              <a:lnSpc>
                <a:spcPct val="145700"/>
              </a:lnSpc>
              <a:spcBef>
                <a:spcPts val="100"/>
              </a:spcBef>
              <a:tabLst>
                <a:tab pos="553212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Cardiovascular Applications  Bones,</a:t>
            </a:r>
            <a:r>
              <a:rPr sz="30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Jo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nt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3000" spc="-1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3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28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000" spc="-80" dirty="0">
                <a:solidFill>
                  <a:srgbClr val="FFFFFF"/>
                </a:solidFill>
                <a:latin typeface="Times New Roman"/>
                <a:cs typeface="Times New Roman"/>
              </a:rPr>
              <a:t>eet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	Contact</a:t>
            </a:r>
            <a:endParaRPr sz="3000">
              <a:latin typeface="Times New Roman"/>
              <a:cs typeface="Times New Roman"/>
            </a:endParaRPr>
          </a:p>
          <a:p>
            <a:pPr marL="393700">
              <a:lnSpc>
                <a:spcPct val="100000"/>
              </a:lnSpc>
              <a:spcBef>
                <a:spcPts val="2050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Lenses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Intraocular</a:t>
            </a:r>
            <a:r>
              <a:rPr sz="3000" spc="-3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Lenses</a:t>
            </a:r>
            <a:endParaRPr sz="3000">
              <a:latin typeface="Times New Roman"/>
              <a:cs typeface="Times New Roman"/>
            </a:endParaRPr>
          </a:p>
          <a:p>
            <a:pPr marL="1133475" marR="17780" indent="-1108710">
              <a:lnSpc>
                <a:spcPct val="157000"/>
              </a:lnSpc>
              <a:spcBef>
                <a:spcPts val="5"/>
              </a:spcBef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Artificial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Kidney And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Hemodialysis</a:t>
            </a:r>
            <a:r>
              <a:rPr sz="3000" spc="-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Materials  </a:t>
            </a:r>
            <a:r>
              <a:rPr sz="3000" spc="-20" dirty="0">
                <a:solidFill>
                  <a:srgbClr val="FFFFFF"/>
                </a:solidFill>
                <a:latin typeface="Times New Roman"/>
                <a:cs typeface="Times New Roman"/>
              </a:rPr>
              <a:t>Oxygen-Transport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 Membranes</a:t>
            </a:r>
            <a:endParaRPr sz="3000">
              <a:latin typeface="Times New Roman"/>
              <a:cs typeface="Times New Roman"/>
            </a:endParaRPr>
          </a:p>
          <a:p>
            <a:pPr marL="1535430" marR="1111250" indent="786130">
              <a:lnSpc>
                <a:spcPct val="155000"/>
              </a:lnSpc>
              <a:spcBef>
                <a:spcPts val="120"/>
              </a:spcBef>
              <a:tabLst>
                <a:tab pos="5006340" algn="l"/>
              </a:tabLst>
            </a:pP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Su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gical</a:t>
            </a:r>
            <a:r>
              <a:rPr sz="30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Sutu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es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3000" spc="-13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000" spc="-3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000" spc="-35" dirty="0">
                <a:solidFill>
                  <a:srgbClr val="FFFFFF"/>
                </a:solidFill>
                <a:latin typeface="Times New Roman"/>
                <a:cs typeface="Times New Roman"/>
              </a:rPr>
              <a:t>ss</a:t>
            </a:r>
            <a:r>
              <a:rPr sz="3000" spc="-2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e  Ingrowth</a:t>
            </a:r>
            <a:r>
              <a:rPr sz="3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Polymers</a:t>
            </a:r>
            <a:endParaRPr sz="3000">
              <a:latin typeface="Times New Roman"/>
              <a:cs typeface="Times New Roman"/>
            </a:endParaRPr>
          </a:p>
          <a:p>
            <a:pPr marR="79375" algn="ctr">
              <a:lnSpc>
                <a:spcPct val="100000"/>
              </a:lnSpc>
              <a:spcBef>
                <a:spcPts val="2800"/>
              </a:spcBef>
            </a:pP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Contro</a:t>
            </a:r>
            <a:r>
              <a:rPr sz="3000" spc="-1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led</a:t>
            </a:r>
            <a:r>
              <a:rPr sz="30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FFFFFF"/>
                </a:solidFill>
                <a:latin typeface="Times New Roman"/>
                <a:cs typeface="Times New Roman"/>
              </a:rPr>
              <a:t>Release</a:t>
            </a:r>
            <a:r>
              <a:rPr sz="3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3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3000" spc="-14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350" spc="-472" baseline="27777" dirty="0">
                <a:solidFill>
                  <a:srgbClr val="888888"/>
                </a:solidFill>
                <a:latin typeface="Times New Roman"/>
                <a:cs typeface="Times New Roman"/>
              </a:rPr>
              <a:t>2</a:t>
            </a:r>
            <a:r>
              <a:rPr sz="3000" spc="-118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350" baseline="27777" dirty="0">
                <a:solidFill>
                  <a:srgbClr val="888888"/>
                </a:solidFill>
                <a:latin typeface="Times New Roman"/>
                <a:cs typeface="Times New Roman"/>
              </a:rPr>
              <a:t>3  </a:t>
            </a:r>
            <a:r>
              <a:rPr sz="1350" spc="82" baseline="27777" dirty="0">
                <a:solidFill>
                  <a:srgbClr val="888888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Times New Roman"/>
                <a:cs typeface="Times New Roman"/>
              </a:rPr>
              <a:t>gs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070559" y="0"/>
            <a:ext cx="32645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01F5F"/>
                </a:solidFill>
                <a:latin typeface="Times New Roman"/>
                <a:cs typeface="Times New Roman"/>
              </a:rPr>
              <a:t>Application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553200" y="1314577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06:24:39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تطبيقات القلب والأوعية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الدموية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29867" y="2273807"/>
            <a:ext cx="7526020" cy="863600"/>
            <a:chOff x="1229867" y="2273807"/>
            <a:chExt cx="7526020" cy="863600"/>
          </a:xfrm>
        </p:grpSpPr>
        <p:sp>
          <p:nvSpPr>
            <p:cNvPr id="3" name="object 3"/>
            <p:cNvSpPr/>
            <p:nvPr/>
          </p:nvSpPr>
          <p:spPr>
            <a:xfrm>
              <a:off x="1242059" y="2285999"/>
              <a:ext cx="7499984" cy="838200"/>
            </a:xfrm>
            <a:custGeom>
              <a:avLst/>
              <a:gdLst/>
              <a:ahLst/>
              <a:cxnLst/>
              <a:rect l="l" t="t" r="r" b="b"/>
              <a:pathLst>
                <a:path w="7499984" h="838200">
                  <a:moveTo>
                    <a:pt x="7360031" y="0"/>
                  </a:moveTo>
                  <a:lnTo>
                    <a:pt x="139573" y="0"/>
                  </a:lnTo>
                  <a:lnTo>
                    <a:pt x="95503" y="7112"/>
                  </a:lnTo>
                  <a:lnTo>
                    <a:pt x="57150" y="26924"/>
                  </a:lnTo>
                  <a:lnTo>
                    <a:pt x="26924" y="57150"/>
                  </a:lnTo>
                  <a:lnTo>
                    <a:pt x="7112" y="95503"/>
                  </a:lnTo>
                  <a:lnTo>
                    <a:pt x="0" y="139700"/>
                  </a:lnTo>
                  <a:lnTo>
                    <a:pt x="0" y="698119"/>
                  </a:lnTo>
                  <a:lnTo>
                    <a:pt x="7112" y="742188"/>
                  </a:lnTo>
                  <a:lnTo>
                    <a:pt x="26924" y="780541"/>
                  </a:lnTo>
                  <a:lnTo>
                    <a:pt x="57150" y="810767"/>
                  </a:lnTo>
                  <a:lnTo>
                    <a:pt x="95503" y="830579"/>
                  </a:lnTo>
                  <a:lnTo>
                    <a:pt x="139573" y="837691"/>
                  </a:lnTo>
                  <a:lnTo>
                    <a:pt x="7360031" y="837691"/>
                  </a:lnTo>
                  <a:lnTo>
                    <a:pt x="7404100" y="830579"/>
                  </a:lnTo>
                  <a:lnTo>
                    <a:pt x="7442454" y="810767"/>
                  </a:lnTo>
                  <a:lnTo>
                    <a:pt x="7472680" y="780541"/>
                  </a:lnTo>
                  <a:lnTo>
                    <a:pt x="7492492" y="742188"/>
                  </a:lnTo>
                  <a:lnTo>
                    <a:pt x="7499604" y="698119"/>
                  </a:lnTo>
                  <a:lnTo>
                    <a:pt x="7499604" y="139700"/>
                  </a:lnTo>
                  <a:lnTo>
                    <a:pt x="7492492" y="95503"/>
                  </a:lnTo>
                  <a:lnTo>
                    <a:pt x="7472680" y="57150"/>
                  </a:lnTo>
                  <a:lnTo>
                    <a:pt x="7442454" y="26924"/>
                  </a:lnTo>
                  <a:lnTo>
                    <a:pt x="7404100" y="7112"/>
                  </a:lnTo>
                  <a:lnTo>
                    <a:pt x="7360031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42821" y="2286761"/>
              <a:ext cx="7499984" cy="838200"/>
            </a:xfrm>
            <a:custGeom>
              <a:avLst/>
              <a:gdLst/>
              <a:ahLst/>
              <a:cxnLst/>
              <a:rect l="l" t="t" r="r" b="b"/>
              <a:pathLst>
                <a:path w="7499984" h="838200">
                  <a:moveTo>
                    <a:pt x="0" y="139700"/>
                  </a:moveTo>
                  <a:lnTo>
                    <a:pt x="7112" y="95503"/>
                  </a:lnTo>
                  <a:lnTo>
                    <a:pt x="26924" y="57150"/>
                  </a:lnTo>
                  <a:lnTo>
                    <a:pt x="57150" y="26924"/>
                  </a:lnTo>
                  <a:lnTo>
                    <a:pt x="95503" y="7112"/>
                  </a:lnTo>
                  <a:lnTo>
                    <a:pt x="139572" y="0"/>
                  </a:lnTo>
                  <a:lnTo>
                    <a:pt x="7360031" y="0"/>
                  </a:lnTo>
                  <a:lnTo>
                    <a:pt x="7404100" y="7112"/>
                  </a:lnTo>
                  <a:lnTo>
                    <a:pt x="7442454" y="26924"/>
                  </a:lnTo>
                  <a:lnTo>
                    <a:pt x="7472680" y="57150"/>
                  </a:lnTo>
                  <a:lnTo>
                    <a:pt x="7492492" y="95503"/>
                  </a:lnTo>
                  <a:lnTo>
                    <a:pt x="7499604" y="139700"/>
                  </a:lnTo>
                  <a:lnTo>
                    <a:pt x="7499604" y="698118"/>
                  </a:lnTo>
                  <a:lnTo>
                    <a:pt x="7492492" y="742188"/>
                  </a:lnTo>
                  <a:lnTo>
                    <a:pt x="7472680" y="780541"/>
                  </a:lnTo>
                  <a:lnTo>
                    <a:pt x="7442454" y="810767"/>
                  </a:lnTo>
                  <a:lnTo>
                    <a:pt x="7404100" y="830579"/>
                  </a:lnTo>
                  <a:lnTo>
                    <a:pt x="7360031" y="837691"/>
                  </a:lnTo>
                  <a:lnTo>
                    <a:pt x="139572" y="837691"/>
                  </a:lnTo>
                  <a:lnTo>
                    <a:pt x="95503" y="830579"/>
                  </a:lnTo>
                  <a:lnTo>
                    <a:pt x="57150" y="810767"/>
                  </a:lnTo>
                  <a:lnTo>
                    <a:pt x="26924" y="780541"/>
                  </a:lnTo>
                  <a:lnTo>
                    <a:pt x="7112" y="742188"/>
                  </a:lnTo>
                  <a:lnTo>
                    <a:pt x="0" y="698118"/>
                  </a:lnTo>
                  <a:lnTo>
                    <a:pt x="0" y="139700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29867" y="3296411"/>
            <a:ext cx="7526020" cy="857885"/>
            <a:chOff x="1229867" y="3296411"/>
            <a:chExt cx="7526020" cy="857885"/>
          </a:xfrm>
        </p:grpSpPr>
        <p:sp>
          <p:nvSpPr>
            <p:cNvPr id="6" name="object 6"/>
            <p:cNvSpPr/>
            <p:nvPr/>
          </p:nvSpPr>
          <p:spPr>
            <a:xfrm>
              <a:off x="1242059" y="3308603"/>
              <a:ext cx="7499984" cy="831850"/>
            </a:xfrm>
            <a:custGeom>
              <a:avLst/>
              <a:gdLst/>
              <a:ahLst/>
              <a:cxnLst/>
              <a:rect l="l" t="t" r="r" b="b"/>
              <a:pathLst>
                <a:path w="7499984" h="831850">
                  <a:moveTo>
                    <a:pt x="7360920" y="0"/>
                  </a:moveTo>
                  <a:lnTo>
                    <a:pt x="138684" y="0"/>
                  </a:lnTo>
                  <a:lnTo>
                    <a:pt x="94868" y="7112"/>
                  </a:lnTo>
                  <a:lnTo>
                    <a:pt x="56768" y="26797"/>
                  </a:lnTo>
                  <a:lnTo>
                    <a:pt x="26758" y="56769"/>
                  </a:lnTo>
                  <a:lnTo>
                    <a:pt x="7073" y="94869"/>
                  </a:lnTo>
                  <a:lnTo>
                    <a:pt x="0" y="138557"/>
                  </a:lnTo>
                  <a:lnTo>
                    <a:pt x="0" y="692912"/>
                  </a:lnTo>
                  <a:lnTo>
                    <a:pt x="7073" y="736727"/>
                  </a:lnTo>
                  <a:lnTo>
                    <a:pt x="26758" y="774827"/>
                  </a:lnTo>
                  <a:lnTo>
                    <a:pt x="56768" y="804799"/>
                  </a:lnTo>
                  <a:lnTo>
                    <a:pt x="94868" y="824484"/>
                  </a:lnTo>
                  <a:lnTo>
                    <a:pt x="138684" y="831596"/>
                  </a:lnTo>
                  <a:lnTo>
                    <a:pt x="7360920" y="831596"/>
                  </a:lnTo>
                  <a:lnTo>
                    <a:pt x="7404735" y="824484"/>
                  </a:lnTo>
                  <a:lnTo>
                    <a:pt x="7442835" y="804799"/>
                  </a:lnTo>
                  <a:lnTo>
                    <a:pt x="7472807" y="774827"/>
                  </a:lnTo>
                  <a:lnTo>
                    <a:pt x="7492492" y="736727"/>
                  </a:lnTo>
                  <a:lnTo>
                    <a:pt x="7499604" y="692912"/>
                  </a:lnTo>
                  <a:lnTo>
                    <a:pt x="7499604" y="138557"/>
                  </a:lnTo>
                  <a:lnTo>
                    <a:pt x="7492492" y="94869"/>
                  </a:lnTo>
                  <a:lnTo>
                    <a:pt x="7472807" y="56769"/>
                  </a:lnTo>
                  <a:lnTo>
                    <a:pt x="7442835" y="26797"/>
                  </a:lnTo>
                  <a:lnTo>
                    <a:pt x="7404735" y="7112"/>
                  </a:lnTo>
                  <a:lnTo>
                    <a:pt x="7360920" y="0"/>
                  </a:lnTo>
                  <a:close/>
                </a:path>
              </a:pathLst>
            </a:custGeom>
            <a:solidFill>
              <a:srgbClr val="99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2821" y="3309365"/>
              <a:ext cx="7499984" cy="831850"/>
            </a:xfrm>
            <a:custGeom>
              <a:avLst/>
              <a:gdLst/>
              <a:ahLst/>
              <a:cxnLst/>
              <a:rect l="l" t="t" r="r" b="b"/>
              <a:pathLst>
                <a:path w="7499984" h="831850">
                  <a:moveTo>
                    <a:pt x="0" y="138557"/>
                  </a:moveTo>
                  <a:lnTo>
                    <a:pt x="7073" y="94869"/>
                  </a:lnTo>
                  <a:lnTo>
                    <a:pt x="26758" y="56769"/>
                  </a:lnTo>
                  <a:lnTo>
                    <a:pt x="56768" y="26797"/>
                  </a:lnTo>
                  <a:lnTo>
                    <a:pt x="94868" y="7112"/>
                  </a:lnTo>
                  <a:lnTo>
                    <a:pt x="138684" y="0"/>
                  </a:lnTo>
                  <a:lnTo>
                    <a:pt x="7360920" y="0"/>
                  </a:lnTo>
                  <a:lnTo>
                    <a:pt x="7404734" y="7112"/>
                  </a:lnTo>
                  <a:lnTo>
                    <a:pt x="7442834" y="26797"/>
                  </a:lnTo>
                  <a:lnTo>
                    <a:pt x="7472807" y="56769"/>
                  </a:lnTo>
                  <a:lnTo>
                    <a:pt x="7492492" y="94869"/>
                  </a:lnTo>
                  <a:lnTo>
                    <a:pt x="7499604" y="138557"/>
                  </a:lnTo>
                  <a:lnTo>
                    <a:pt x="7499604" y="692912"/>
                  </a:lnTo>
                  <a:lnTo>
                    <a:pt x="7492492" y="736727"/>
                  </a:lnTo>
                  <a:lnTo>
                    <a:pt x="7472807" y="774827"/>
                  </a:lnTo>
                  <a:lnTo>
                    <a:pt x="7442834" y="804799"/>
                  </a:lnTo>
                  <a:lnTo>
                    <a:pt x="7404734" y="824484"/>
                  </a:lnTo>
                  <a:lnTo>
                    <a:pt x="7360920" y="831596"/>
                  </a:lnTo>
                  <a:lnTo>
                    <a:pt x="138684" y="831596"/>
                  </a:lnTo>
                  <a:lnTo>
                    <a:pt x="94868" y="824484"/>
                  </a:lnTo>
                  <a:lnTo>
                    <a:pt x="56768" y="804799"/>
                  </a:lnTo>
                  <a:lnTo>
                    <a:pt x="26758" y="774827"/>
                  </a:lnTo>
                  <a:lnTo>
                    <a:pt x="7073" y="736727"/>
                  </a:lnTo>
                  <a:lnTo>
                    <a:pt x="0" y="692912"/>
                  </a:lnTo>
                  <a:lnTo>
                    <a:pt x="0" y="138557"/>
                  </a:lnTo>
                  <a:close/>
                </a:path>
              </a:pathLst>
            </a:custGeom>
            <a:ln w="25907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229867" y="4312920"/>
            <a:ext cx="7526020" cy="956944"/>
            <a:chOff x="1229867" y="4312920"/>
            <a:chExt cx="7526020" cy="956944"/>
          </a:xfrm>
        </p:grpSpPr>
        <p:sp>
          <p:nvSpPr>
            <p:cNvPr id="9" name="object 9"/>
            <p:cNvSpPr/>
            <p:nvPr/>
          </p:nvSpPr>
          <p:spPr>
            <a:xfrm>
              <a:off x="1242059" y="4325112"/>
              <a:ext cx="7499984" cy="930910"/>
            </a:xfrm>
            <a:custGeom>
              <a:avLst/>
              <a:gdLst/>
              <a:ahLst/>
              <a:cxnLst/>
              <a:rect l="l" t="t" r="r" b="b"/>
              <a:pathLst>
                <a:path w="7499984" h="930910">
                  <a:moveTo>
                    <a:pt x="7344283" y="0"/>
                  </a:moveTo>
                  <a:lnTo>
                    <a:pt x="155321" y="0"/>
                  </a:lnTo>
                  <a:lnTo>
                    <a:pt x="106299" y="7874"/>
                  </a:lnTo>
                  <a:lnTo>
                    <a:pt x="63627" y="29971"/>
                  </a:lnTo>
                  <a:lnTo>
                    <a:pt x="29971" y="63500"/>
                  </a:lnTo>
                  <a:lnTo>
                    <a:pt x="7924" y="106171"/>
                  </a:lnTo>
                  <a:lnTo>
                    <a:pt x="0" y="155194"/>
                  </a:lnTo>
                  <a:lnTo>
                    <a:pt x="0" y="775715"/>
                  </a:lnTo>
                  <a:lnTo>
                    <a:pt x="7924" y="824864"/>
                  </a:lnTo>
                  <a:lnTo>
                    <a:pt x="29971" y="867410"/>
                  </a:lnTo>
                  <a:lnTo>
                    <a:pt x="63627" y="900938"/>
                  </a:lnTo>
                  <a:lnTo>
                    <a:pt x="106299" y="923035"/>
                  </a:lnTo>
                  <a:lnTo>
                    <a:pt x="155321" y="930910"/>
                  </a:lnTo>
                  <a:lnTo>
                    <a:pt x="7344283" y="930910"/>
                  </a:lnTo>
                  <a:lnTo>
                    <a:pt x="7393305" y="923035"/>
                  </a:lnTo>
                  <a:lnTo>
                    <a:pt x="7435977" y="900938"/>
                  </a:lnTo>
                  <a:lnTo>
                    <a:pt x="7469632" y="867410"/>
                  </a:lnTo>
                  <a:lnTo>
                    <a:pt x="7491730" y="824864"/>
                  </a:lnTo>
                  <a:lnTo>
                    <a:pt x="7499604" y="775715"/>
                  </a:lnTo>
                  <a:lnTo>
                    <a:pt x="7499604" y="155194"/>
                  </a:lnTo>
                  <a:lnTo>
                    <a:pt x="7491730" y="106171"/>
                  </a:lnTo>
                  <a:lnTo>
                    <a:pt x="7469632" y="63500"/>
                  </a:lnTo>
                  <a:lnTo>
                    <a:pt x="7435977" y="29971"/>
                  </a:lnTo>
                  <a:lnTo>
                    <a:pt x="7393305" y="7874"/>
                  </a:lnTo>
                  <a:lnTo>
                    <a:pt x="7344283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42821" y="4325874"/>
              <a:ext cx="7499984" cy="930910"/>
            </a:xfrm>
            <a:custGeom>
              <a:avLst/>
              <a:gdLst/>
              <a:ahLst/>
              <a:cxnLst/>
              <a:rect l="l" t="t" r="r" b="b"/>
              <a:pathLst>
                <a:path w="7499984" h="930910">
                  <a:moveTo>
                    <a:pt x="0" y="155194"/>
                  </a:moveTo>
                  <a:lnTo>
                    <a:pt x="7924" y="106171"/>
                  </a:lnTo>
                  <a:lnTo>
                    <a:pt x="29971" y="63500"/>
                  </a:lnTo>
                  <a:lnTo>
                    <a:pt x="63627" y="29971"/>
                  </a:lnTo>
                  <a:lnTo>
                    <a:pt x="106299" y="7874"/>
                  </a:lnTo>
                  <a:lnTo>
                    <a:pt x="155321" y="0"/>
                  </a:lnTo>
                  <a:lnTo>
                    <a:pt x="7344283" y="0"/>
                  </a:lnTo>
                  <a:lnTo>
                    <a:pt x="7393305" y="7874"/>
                  </a:lnTo>
                  <a:lnTo>
                    <a:pt x="7435977" y="29971"/>
                  </a:lnTo>
                  <a:lnTo>
                    <a:pt x="7469632" y="63500"/>
                  </a:lnTo>
                  <a:lnTo>
                    <a:pt x="7491730" y="106171"/>
                  </a:lnTo>
                  <a:lnTo>
                    <a:pt x="7499604" y="155194"/>
                  </a:lnTo>
                  <a:lnTo>
                    <a:pt x="7499604" y="775715"/>
                  </a:lnTo>
                  <a:lnTo>
                    <a:pt x="7491730" y="824864"/>
                  </a:lnTo>
                  <a:lnTo>
                    <a:pt x="7469632" y="867409"/>
                  </a:lnTo>
                  <a:lnTo>
                    <a:pt x="7435977" y="900938"/>
                  </a:lnTo>
                  <a:lnTo>
                    <a:pt x="7393305" y="923035"/>
                  </a:lnTo>
                  <a:lnTo>
                    <a:pt x="7344283" y="930910"/>
                  </a:lnTo>
                  <a:lnTo>
                    <a:pt x="155321" y="930910"/>
                  </a:lnTo>
                  <a:lnTo>
                    <a:pt x="106299" y="923035"/>
                  </a:lnTo>
                  <a:lnTo>
                    <a:pt x="63627" y="900938"/>
                  </a:lnTo>
                  <a:lnTo>
                    <a:pt x="29971" y="867409"/>
                  </a:lnTo>
                  <a:lnTo>
                    <a:pt x="7924" y="824864"/>
                  </a:lnTo>
                  <a:lnTo>
                    <a:pt x="0" y="775715"/>
                  </a:lnTo>
                  <a:lnTo>
                    <a:pt x="0" y="155194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698751" y="2395550"/>
            <a:ext cx="6812280" cy="2587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Heart </a:t>
            </a:r>
            <a:r>
              <a:rPr sz="34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Valves </a:t>
            </a:r>
            <a:r>
              <a:rPr sz="3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34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Vascular</a:t>
            </a:r>
            <a:r>
              <a:rPr sz="3400" b="1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Prostheses</a:t>
            </a:r>
            <a:endParaRPr sz="3400">
              <a:latin typeface="Times New Roman"/>
              <a:cs typeface="Times New Roman"/>
            </a:endParaRPr>
          </a:p>
          <a:p>
            <a:pPr marL="1554480" marR="1542415" indent="635" algn="ctr">
              <a:lnSpc>
                <a:spcPts val="8400"/>
              </a:lnSpc>
              <a:spcBef>
                <a:spcPts val="295"/>
              </a:spcBef>
            </a:pPr>
            <a:r>
              <a:rPr sz="3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The Artificial</a:t>
            </a:r>
            <a:r>
              <a:rPr sz="3400" b="1" spc="-4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dirty="0">
                <a:solidFill>
                  <a:srgbClr val="FFFFFF"/>
                </a:solidFill>
                <a:latin typeface="Times New Roman"/>
                <a:cs typeface="Times New Roman"/>
              </a:rPr>
              <a:t>Heart  Heart </a:t>
            </a:r>
            <a:r>
              <a:rPr sz="34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pump</a:t>
            </a:r>
            <a:r>
              <a:rPr sz="34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4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designs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14824" y="561831"/>
            <a:ext cx="6582118" cy="533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29815" y="381000"/>
            <a:ext cx="1046949" cy="760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7540" y="4294395"/>
            <a:ext cx="4255770" cy="317500"/>
          </a:xfrm>
          <a:custGeom>
            <a:avLst/>
            <a:gdLst/>
            <a:ahLst/>
            <a:cxnLst/>
            <a:rect l="l" t="t" r="r" b="b"/>
            <a:pathLst>
              <a:path w="4255770" h="317500">
                <a:moveTo>
                  <a:pt x="4200824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4200824" y="317088"/>
                </a:lnTo>
                <a:lnTo>
                  <a:pt x="4228279" y="279913"/>
                </a:lnTo>
                <a:lnTo>
                  <a:pt x="4246582" y="234615"/>
                </a:lnTo>
                <a:lnTo>
                  <a:pt x="4255734" y="184443"/>
                </a:lnTo>
                <a:lnTo>
                  <a:pt x="4255734" y="132646"/>
                </a:lnTo>
                <a:lnTo>
                  <a:pt x="4246582" y="82474"/>
                </a:lnTo>
                <a:lnTo>
                  <a:pt x="4228279" y="37175"/>
                </a:lnTo>
                <a:lnTo>
                  <a:pt x="4200824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92890" y="4294395"/>
            <a:ext cx="877569" cy="317500"/>
          </a:xfrm>
          <a:custGeom>
            <a:avLst/>
            <a:gdLst/>
            <a:ahLst/>
            <a:cxnLst/>
            <a:rect l="l" t="t" r="r" b="b"/>
            <a:pathLst>
              <a:path w="877569" h="317500">
                <a:moveTo>
                  <a:pt x="822266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822266" y="317088"/>
                </a:lnTo>
                <a:lnTo>
                  <a:pt x="849721" y="279913"/>
                </a:lnTo>
                <a:lnTo>
                  <a:pt x="868024" y="234615"/>
                </a:lnTo>
                <a:lnTo>
                  <a:pt x="877176" y="184443"/>
                </a:lnTo>
                <a:lnTo>
                  <a:pt x="877176" y="132646"/>
                </a:lnTo>
                <a:lnTo>
                  <a:pt x="868024" y="82474"/>
                </a:lnTo>
                <a:lnTo>
                  <a:pt x="849721" y="37175"/>
                </a:lnTo>
                <a:lnTo>
                  <a:pt x="822266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70322" y="3654061"/>
            <a:ext cx="1201420" cy="317500"/>
          </a:xfrm>
          <a:custGeom>
            <a:avLst/>
            <a:gdLst/>
            <a:ahLst/>
            <a:cxnLst/>
            <a:rect l="l" t="t" r="r" b="b"/>
            <a:pathLst>
              <a:path w="1201420" h="317500">
                <a:moveTo>
                  <a:pt x="1146459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1146459" y="317088"/>
                </a:lnTo>
                <a:lnTo>
                  <a:pt x="1173914" y="279913"/>
                </a:lnTo>
                <a:lnTo>
                  <a:pt x="1192217" y="234615"/>
                </a:lnTo>
                <a:lnTo>
                  <a:pt x="1201369" y="184443"/>
                </a:lnTo>
                <a:lnTo>
                  <a:pt x="1201369" y="132646"/>
                </a:lnTo>
                <a:lnTo>
                  <a:pt x="1192217" y="82474"/>
                </a:lnTo>
                <a:lnTo>
                  <a:pt x="1173914" y="37175"/>
                </a:lnTo>
                <a:lnTo>
                  <a:pt x="1146459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9181" y="3654061"/>
            <a:ext cx="1600835" cy="317500"/>
          </a:xfrm>
          <a:custGeom>
            <a:avLst/>
            <a:gdLst/>
            <a:ahLst/>
            <a:cxnLst/>
            <a:rect l="l" t="t" r="r" b="b"/>
            <a:pathLst>
              <a:path w="1600834" h="317500">
                <a:moveTo>
                  <a:pt x="1545586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1545586" y="317088"/>
                </a:lnTo>
                <a:lnTo>
                  <a:pt x="1573041" y="279913"/>
                </a:lnTo>
                <a:lnTo>
                  <a:pt x="1591344" y="234615"/>
                </a:lnTo>
                <a:lnTo>
                  <a:pt x="1600495" y="184443"/>
                </a:lnTo>
                <a:lnTo>
                  <a:pt x="1600495" y="132646"/>
                </a:lnTo>
                <a:lnTo>
                  <a:pt x="1591344" y="82474"/>
                </a:lnTo>
                <a:lnTo>
                  <a:pt x="1573041" y="37175"/>
                </a:lnTo>
                <a:lnTo>
                  <a:pt x="1545586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2890" y="3001790"/>
            <a:ext cx="2282190" cy="317500"/>
          </a:xfrm>
          <a:custGeom>
            <a:avLst/>
            <a:gdLst/>
            <a:ahLst/>
            <a:cxnLst/>
            <a:rect l="l" t="t" r="r" b="b"/>
            <a:pathLst>
              <a:path w="2282190" h="317500">
                <a:moveTo>
                  <a:pt x="2227244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3"/>
                </a:lnTo>
                <a:lnTo>
                  <a:pt x="0" y="132645"/>
                </a:lnTo>
                <a:lnTo>
                  <a:pt x="0" y="184441"/>
                </a:lnTo>
                <a:lnTo>
                  <a:pt x="9151" y="234613"/>
                </a:lnTo>
                <a:lnTo>
                  <a:pt x="27454" y="279912"/>
                </a:lnTo>
                <a:lnTo>
                  <a:pt x="54909" y="317087"/>
                </a:lnTo>
                <a:lnTo>
                  <a:pt x="2227244" y="317087"/>
                </a:lnTo>
                <a:lnTo>
                  <a:pt x="2254699" y="279912"/>
                </a:lnTo>
                <a:lnTo>
                  <a:pt x="2273002" y="234613"/>
                </a:lnTo>
                <a:lnTo>
                  <a:pt x="2282154" y="184441"/>
                </a:lnTo>
                <a:lnTo>
                  <a:pt x="2282154" y="132645"/>
                </a:lnTo>
                <a:lnTo>
                  <a:pt x="2273002" y="82473"/>
                </a:lnTo>
                <a:lnTo>
                  <a:pt x="2254699" y="37175"/>
                </a:lnTo>
                <a:lnTo>
                  <a:pt x="2227244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2890" y="2361328"/>
            <a:ext cx="7071995" cy="317500"/>
          </a:xfrm>
          <a:custGeom>
            <a:avLst/>
            <a:gdLst/>
            <a:ahLst/>
            <a:cxnLst/>
            <a:rect l="l" t="t" r="r" b="b"/>
            <a:pathLst>
              <a:path w="7071995" h="317500">
                <a:moveTo>
                  <a:pt x="7016807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3"/>
                </a:lnTo>
                <a:lnTo>
                  <a:pt x="0" y="132645"/>
                </a:lnTo>
                <a:lnTo>
                  <a:pt x="0" y="184442"/>
                </a:lnTo>
                <a:lnTo>
                  <a:pt x="9151" y="234614"/>
                </a:lnTo>
                <a:lnTo>
                  <a:pt x="27454" y="279913"/>
                </a:lnTo>
                <a:lnTo>
                  <a:pt x="54909" y="317088"/>
                </a:lnTo>
                <a:lnTo>
                  <a:pt x="7016807" y="317088"/>
                </a:lnTo>
                <a:lnTo>
                  <a:pt x="7044262" y="279913"/>
                </a:lnTo>
                <a:lnTo>
                  <a:pt x="7062565" y="234614"/>
                </a:lnTo>
                <a:lnTo>
                  <a:pt x="7071716" y="184442"/>
                </a:lnTo>
                <a:lnTo>
                  <a:pt x="7071716" y="132645"/>
                </a:lnTo>
                <a:lnTo>
                  <a:pt x="7062565" y="82473"/>
                </a:lnTo>
                <a:lnTo>
                  <a:pt x="7044262" y="37175"/>
                </a:lnTo>
                <a:lnTo>
                  <a:pt x="7016807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54040" y="1721248"/>
            <a:ext cx="427990" cy="317500"/>
          </a:xfrm>
          <a:custGeom>
            <a:avLst/>
            <a:gdLst/>
            <a:ahLst/>
            <a:cxnLst/>
            <a:rect l="l" t="t" r="r" b="b"/>
            <a:pathLst>
              <a:path w="427990" h="317500">
                <a:moveTo>
                  <a:pt x="372717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372717" y="317088"/>
                </a:lnTo>
                <a:lnTo>
                  <a:pt x="400171" y="279913"/>
                </a:lnTo>
                <a:lnTo>
                  <a:pt x="418475" y="234615"/>
                </a:lnTo>
                <a:lnTo>
                  <a:pt x="427626" y="184443"/>
                </a:lnTo>
                <a:lnTo>
                  <a:pt x="427626" y="132646"/>
                </a:lnTo>
                <a:lnTo>
                  <a:pt x="418475" y="82474"/>
                </a:lnTo>
                <a:lnTo>
                  <a:pt x="400171" y="37175"/>
                </a:lnTo>
                <a:lnTo>
                  <a:pt x="372717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9675" y="1721248"/>
            <a:ext cx="406400" cy="317500"/>
          </a:xfrm>
          <a:custGeom>
            <a:avLst/>
            <a:gdLst/>
            <a:ahLst/>
            <a:cxnLst/>
            <a:rect l="l" t="t" r="r" b="b"/>
            <a:pathLst>
              <a:path w="406400" h="317500">
                <a:moveTo>
                  <a:pt x="351462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351462" y="317088"/>
                </a:lnTo>
                <a:lnTo>
                  <a:pt x="378917" y="279913"/>
                </a:lnTo>
                <a:lnTo>
                  <a:pt x="397221" y="234615"/>
                </a:lnTo>
                <a:lnTo>
                  <a:pt x="406372" y="184443"/>
                </a:lnTo>
                <a:lnTo>
                  <a:pt x="406372" y="132646"/>
                </a:lnTo>
                <a:lnTo>
                  <a:pt x="397221" y="82474"/>
                </a:lnTo>
                <a:lnTo>
                  <a:pt x="378917" y="37175"/>
                </a:lnTo>
                <a:lnTo>
                  <a:pt x="351462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03295" y="1721248"/>
            <a:ext cx="1291590" cy="317500"/>
          </a:xfrm>
          <a:custGeom>
            <a:avLst/>
            <a:gdLst/>
            <a:ahLst/>
            <a:cxnLst/>
            <a:rect l="l" t="t" r="r" b="b"/>
            <a:pathLst>
              <a:path w="1291590" h="317500">
                <a:moveTo>
                  <a:pt x="1236304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1236304" y="317088"/>
                </a:lnTo>
                <a:lnTo>
                  <a:pt x="1263759" y="279913"/>
                </a:lnTo>
                <a:lnTo>
                  <a:pt x="1282062" y="234615"/>
                </a:lnTo>
                <a:lnTo>
                  <a:pt x="1291214" y="184443"/>
                </a:lnTo>
                <a:lnTo>
                  <a:pt x="1291214" y="132646"/>
                </a:lnTo>
                <a:lnTo>
                  <a:pt x="1282062" y="82474"/>
                </a:lnTo>
                <a:lnTo>
                  <a:pt x="1263759" y="37175"/>
                </a:lnTo>
                <a:lnTo>
                  <a:pt x="1236304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77389" y="1721248"/>
            <a:ext cx="800735" cy="317500"/>
          </a:xfrm>
          <a:custGeom>
            <a:avLst/>
            <a:gdLst/>
            <a:ahLst/>
            <a:cxnLst/>
            <a:rect l="l" t="t" r="r" b="b"/>
            <a:pathLst>
              <a:path w="800735" h="317500">
                <a:moveTo>
                  <a:pt x="745566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745566" y="317088"/>
                </a:lnTo>
                <a:lnTo>
                  <a:pt x="773021" y="279913"/>
                </a:lnTo>
                <a:lnTo>
                  <a:pt x="791324" y="234615"/>
                </a:lnTo>
                <a:lnTo>
                  <a:pt x="800475" y="184443"/>
                </a:lnTo>
                <a:lnTo>
                  <a:pt x="800475" y="132646"/>
                </a:lnTo>
                <a:lnTo>
                  <a:pt x="791324" y="82474"/>
                </a:lnTo>
                <a:lnTo>
                  <a:pt x="773021" y="37175"/>
                </a:lnTo>
                <a:lnTo>
                  <a:pt x="745566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04365" y="1721248"/>
            <a:ext cx="346075" cy="317500"/>
          </a:xfrm>
          <a:custGeom>
            <a:avLst/>
            <a:gdLst/>
            <a:ahLst/>
            <a:cxnLst/>
            <a:rect l="l" t="t" r="r" b="b"/>
            <a:pathLst>
              <a:path w="346075" h="317500">
                <a:moveTo>
                  <a:pt x="290577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290577" y="317088"/>
                </a:lnTo>
                <a:lnTo>
                  <a:pt x="318032" y="279913"/>
                </a:lnTo>
                <a:lnTo>
                  <a:pt x="336335" y="234615"/>
                </a:lnTo>
                <a:lnTo>
                  <a:pt x="345486" y="184443"/>
                </a:lnTo>
                <a:lnTo>
                  <a:pt x="345486" y="132646"/>
                </a:lnTo>
                <a:lnTo>
                  <a:pt x="336335" y="82474"/>
                </a:lnTo>
                <a:lnTo>
                  <a:pt x="318032" y="37175"/>
                </a:lnTo>
                <a:lnTo>
                  <a:pt x="290577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09524" y="1721248"/>
            <a:ext cx="1174115" cy="317500"/>
          </a:xfrm>
          <a:custGeom>
            <a:avLst/>
            <a:gdLst/>
            <a:ahLst/>
            <a:cxnLst/>
            <a:rect l="l" t="t" r="r" b="b"/>
            <a:pathLst>
              <a:path w="1174114" h="317500">
                <a:moveTo>
                  <a:pt x="1119120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1119120" y="317088"/>
                </a:lnTo>
                <a:lnTo>
                  <a:pt x="1146575" y="279913"/>
                </a:lnTo>
                <a:lnTo>
                  <a:pt x="1164878" y="234615"/>
                </a:lnTo>
                <a:lnTo>
                  <a:pt x="1174029" y="184443"/>
                </a:lnTo>
                <a:lnTo>
                  <a:pt x="1174029" y="132646"/>
                </a:lnTo>
                <a:lnTo>
                  <a:pt x="1164878" y="82474"/>
                </a:lnTo>
                <a:lnTo>
                  <a:pt x="1146575" y="37175"/>
                </a:lnTo>
                <a:lnTo>
                  <a:pt x="1119120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92890" y="1721248"/>
            <a:ext cx="1291590" cy="317500"/>
          </a:xfrm>
          <a:custGeom>
            <a:avLst/>
            <a:gdLst/>
            <a:ahLst/>
            <a:cxnLst/>
            <a:rect l="l" t="t" r="r" b="b"/>
            <a:pathLst>
              <a:path w="1291589" h="317500">
                <a:moveTo>
                  <a:pt x="1236300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1236300" y="317088"/>
                </a:lnTo>
                <a:lnTo>
                  <a:pt x="1263755" y="279913"/>
                </a:lnTo>
                <a:lnTo>
                  <a:pt x="1282058" y="234615"/>
                </a:lnTo>
                <a:lnTo>
                  <a:pt x="1291210" y="184443"/>
                </a:lnTo>
                <a:lnTo>
                  <a:pt x="1291210" y="132646"/>
                </a:lnTo>
                <a:lnTo>
                  <a:pt x="1282058" y="82474"/>
                </a:lnTo>
                <a:lnTo>
                  <a:pt x="1263755" y="37175"/>
                </a:lnTo>
                <a:lnTo>
                  <a:pt x="1236300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-3301" y="0"/>
            <a:ext cx="9147810" cy="6861809"/>
            <a:chOff x="-3301" y="0"/>
            <a:chExt cx="9147810" cy="6861809"/>
          </a:xfrm>
        </p:grpSpPr>
        <p:sp>
          <p:nvSpPr>
            <p:cNvPr id="16" name="object 16"/>
            <p:cNvSpPr/>
            <p:nvPr/>
          </p:nvSpPr>
          <p:spPr>
            <a:xfrm>
              <a:off x="3048" y="3048"/>
              <a:ext cx="819785" cy="820419"/>
            </a:xfrm>
            <a:custGeom>
              <a:avLst/>
              <a:gdLst/>
              <a:ahLst/>
              <a:cxnLst/>
              <a:rect l="l" t="t" r="r" b="b"/>
              <a:pathLst>
                <a:path w="819785" h="820419">
                  <a:moveTo>
                    <a:pt x="819785" y="0"/>
                  </a:moveTo>
                  <a:lnTo>
                    <a:pt x="505" y="0"/>
                  </a:lnTo>
                  <a:lnTo>
                    <a:pt x="0" y="819912"/>
                  </a:lnTo>
                  <a:lnTo>
                    <a:pt x="48643" y="818514"/>
                  </a:lnTo>
                  <a:lnTo>
                    <a:pt x="96048" y="814451"/>
                  </a:lnTo>
                  <a:lnTo>
                    <a:pt x="142646" y="807592"/>
                  </a:lnTo>
                  <a:lnTo>
                    <a:pt x="188353" y="798194"/>
                  </a:lnTo>
                  <a:lnTo>
                    <a:pt x="233108" y="786384"/>
                  </a:lnTo>
                  <a:lnTo>
                    <a:pt x="276809" y="772160"/>
                  </a:lnTo>
                  <a:lnTo>
                    <a:pt x="319405" y="755523"/>
                  </a:lnTo>
                  <a:lnTo>
                    <a:pt x="360794" y="736600"/>
                  </a:lnTo>
                  <a:lnTo>
                    <a:pt x="400926" y="715517"/>
                  </a:lnTo>
                  <a:lnTo>
                    <a:pt x="439712" y="692276"/>
                  </a:lnTo>
                  <a:lnTo>
                    <a:pt x="477062" y="667003"/>
                  </a:lnTo>
                  <a:lnTo>
                    <a:pt x="512914" y="639826"/>
                  </a:lnTo>
                  <a:lnTo>
                    <a:pt x="547192" y="610615"/>
                  </a:lnTo>
                  <a:lnTo>
                    <a:pt x="579818" y="579754"/>
                  </a:lnTo>
                  <a:lnTo>
                    <a:pt x="610717" y="547115"/>
                  </a:lnTo>
                  <a:lnTo>
                    <a:pt x="639800" y="512825"/>
                  </a:lnTo>
                  <a:lnTo>
                    <a:pt x="666991" y="476885"/>
                  </a:lnTo>
                  <a:lnTo>
                    <a:pt x="692226" y="439547"/>
                  </a:lnTo>
                  <a:lnTo>
                    <a:pt x="715429" y="400685"/>
                  </a:lnTo>
                  <a:lnTo>
                    <a:pt x="736511" y="360552"/>
                  </a:lnTo>
                  <a:lnTo>
                    <a:pt x="755396" y="319150"/>
                  </a:lnTo>
                  <a:lnTo>
                    <a:pt x="772020" y="276478"/>
                  </a:lnTo>
                  <a:lnTo>
                    <a:pt x="786295" y="232791"/>
                  </a:lnTo>
                  <a:lnTo>
                    <a:pt x="798144" y="187959"/>
                  </a:lnTo>
                  <a:lnTo>
                    <a:pt x="807491" y="142240"/>
                  </a:lnTo>
                  <a:lnTo>
                    <a:pt x="814273" y="95630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A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048" y="3048"/>
              <a:ext cx="819785" cy="820419"/>
            </a:xfrm>
            <a:custGeom>
              <a:avLst/>
              <a:gdLst/>
              <a:ahLst/>
              <a:cxnLst/>
              <a:rect l="l" t="t" r="r" b="b"/>
              <a:pathLst>
                <a:path w="819785" h="820419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630"/>
                  </a:lnTo>
                  <a:lnTo>
                    <a:pt x="807491" y="142240"/>
                  </a:lnTo>
                  <a:lnTo>
                    <a:pt x="798144" y="187959"/>
                  </a:lnTo>
                  <a:lnTo>
                    <a:pt x="786295" y="232791"/>
                  </a:lnTo>
                  <a:lnTo>
                    <a:pt x="772020" y="276478"/>
                  </a:lnTo>
                  <a:lnTo>
                    <a:pt x="755396" y="319150"/>
                  </a:lnTo>
                  <a:lnTo>
                    <a:pt x="736511" y="360552"/>
                  </a:lnTo>
                  <a:lnTo>
                    <a:pt x="715429" y="400685"/>
                  </a:lnTo>
                  <a:lnTo>
                    <a:pt x="692226" y="439547"/>
                  </a:lnTo>
                  <a:lnTo>
                    <a:pt x="666991" y="476885"/>
                  </a:lnTo>
                  <a:lnTo>
                    <a:pt x="639800" y="512825"/>
                  </a:lnTo>
                  <a:lnTo>
                    <a:pt x="610717" y="547115"/>
                  </a:lnTo>
                  <a:lnTo>
                    <a:pt x="579818" y="579754"/>
                  </a:lnTo>
                  <a:lnTo>
                    <a:pt x="547192" y="610615"/>
                  </a:lnTo>
                  <a:lnTo>
                    <a:pt x="512914" y="639826"/>
                  </a:lnTo>
                  <a:lnTo>
                    <a:pt x="477062" y="667003"/>
                  </a:lnTo>
                  <a:lnTo>
                    <a:pt x="439712" y="692276"/>
                  </a:lnTo>
                  <a:lnTo>
                    <a:pt x="400926" y="715517"/>
                  </a:lnTo>
                  <a:lnTo>
                    <a:pt x="360794" y="736600"/>
                  </a:lnTo>
                  <a:lnTo>
                    <a:pt x="319405" y="755523"/>
                  </a:lnTo>
                  <a:lnTo>
                    <a:pt x="276809" y="772160"/>
                  </a:lnTo>
                  <a:lnTo>
                    <a:pt x="233108" y="786384"/>
                  </a:lnTo>
                  <a:lnTo>
                    <a:pt x="188353" y="798194"/>
                  </a:lnTo>
                  <a:lnTo>
                    <a:pt x="142646" y="807592"/>
                  </a:lnTo>
                  <a:lnTo>
                    <a:pt x="96048" y="814451"/>
                  </a:lnTo>
                  <a:lnTo>
                    <a:pt x="48643" y="818514"/>
                  </a:lnTo>
                  <a:lnTo>
                    <a:pt x="505" y="819912"/>
                  </a:lnTo>
                  <a:lnTo>
                    <a:pt x="337" y="819912"/>
                  </a:lnTo>
                  <a:lnTo>
                    <a:pt x="168" y="819912"/>
                  </a:lnTo>
                  <a:lnTo>
                    <a:pt x="0" y="819912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12192">
              <a:solidFill>
                <a:srgbClr val="D4C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6492" y="4572"/>
              <a:ext cx="1786127" cy="17861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67640" y="21336"/>
              <a:ext cx="1703705" cy="1702435"/>
            </a:xfrm>
            <a:custGeom>
              <a:avLst/>
              <a:gdLst/>
              <a:ahLst/>
              <a:cxnLst/>
              <a:rect l="l" t="t" r="r" b="b"/>
              <a:pathLst>
                <a:path w="1703705" h="1702435">
                  <a:moveTo>
                    <a:pt x="0" y="850900"/>
                  </a:moveTo>
                  <a:lnTo>
                    <a:pt x="1346" y="802640"/>
                  </a:lnTo>
                  <a:lnTo>
                    <a:pt x="5346" y="755142"/>
                  </a:lnTo>
                  <a:lnTo>
                    <a:pt x="11912" y="708279"/>
                  </a:lnTo>
                  <a:lnTo>
                    <a:pt x="20993" y="662305"/>
                  </a:lnTo>
                  <a:lnTo>
                    <a:pt x="32512" y="617347"/>
                  </a:lnTo>
                  <a:lnTo>
                    <a:pt x="46380" y="573278"/>
                  </a:lnTo>
                  <a:lnTo>
                    <a:pt x="62547" y="530225"/>
                  </a:lnTo>
                  <a:lnTo>
                    <a:pt x="80924" y="488442"/>
                  </a:lnTo>
                  <a:lnTo>
                    <a:pt x="101447" y="447802"/>
                  </a:lnTo>
                  <a:lnTo>
                    <a:pt x="124053" y="408432"/>
                  </a:lnTo>
                  <a:lnTo>
                    <a:pt x="148653" y="370459"/>
                  </a:lnTo>
                  <a:lnTo>
                    <a:pt x="175183" y="333883"/>
                  </a:lnTo>
                  <a:lnTo>
                    <a:pt x="203568" y="298831"/>
                  </a:lnTo>
                  <a:lnTo>
                    <a:pt x="233743" y="265303"/>
                  </a:lnTo>
                  <a:lnTo>
                    <a:pt x="265633" y="233553"/>
                  </a:lnTo>
                  <a:lnTo>
                    <a:pt x="299161" y="203327"/>
                  </a:lnTo>
                  <a:lnTo>
                    <a:pt x="334264" y="175006"/>
                  </a:lnTo>
                  <a:lnTo>
                    <a:pt x="370852" y="148463"/>
                  </a:lnTo>
                  <a:lnTo>
                    <a:pt x="408876" y="123952"/>
                  </a:lnTo>
                  <a:lnTo>
                    <a:pt x="448259" y="101346"/>
                  </a:lnTo>
                  <a:lnTo>
                    <a:pt x="488924" y="80899"/>
                  </a:lnTo>
                  <a:lnTo>
                    <a:pt x="530796" y="62484"/>
                  </a:lnTo>
                  <a:lnTo>
                    <a:pt x="573811" y="46355"/>
                  </a:lnTo>
                  <a:lnTo>
                    <a:pt x="617880" y="32512"/>
                  </a:lnTo>
                  <a:lnTo>
                    <a:pt x="662952" y="20955"/>
                  </a:lnTo>
                  <a:lnTo>
                    <a:pt x="708952" y="11938"/>
                  </a:lnTo>
                  <a:lnTo>
                    <a:pt x="755802" y="5334"/>
                  </a:lnTo>
                  <a:lnTo>
                    <a:pt x="803427" y="1397"/>
                  </a:lnTo>
                  <a:lnTo>
                    <a:pt x="851763" y="0"/>
                  </a:lnTo>
                  <a:lnTo>
                    <a:pt x="900099" y="1397"/>
                  </a:lnTo>
                  <a:lnTo>
                    <a:pt x="947724" y="5334"/>
                  </a:lnTo>
                  <a:lnTo>
                    <a:pt x="994575" y="11938"/>
                  </a:lnTo>
                  <a:lnTo>
                    <a:pt x="1040561" y="20955"/>
                  </a:lnTo>
                  <a:lnTo>
                    <a:pt x="1085646" y="32512"/>
                  </a:lnTo>
                  <a:lnTo>
                    <a:pt x="1129665" y="46355"/>
                  </a:lnTo>
                  <a:lnTo>
                    <a:pt x="1172718" y="62484"/>
                  </a:lnTo>
                  <a:lnTo>
                    <a:pt x="1214628" y="80899"/>
                  </a:lnTo>
                  <a:lnTo>
                    <a:pt x="1255268" y="101346"/>
                  </a:lnTo>
                  <a:lnTo>
                    <a:pt x="1294638" y="123952"/>
                  </a:lnTo>
                  <a:lnTo>
                    <a:pt x="1332738" y="148463"/>
                  </a:lnTo>
                  <a:lnTo>
                    <a:pt x="1369314" y="175006"/>
                  </a:lnTo>
                  <a:lnTo>
                    <a:pt x="1404366" y="203327"/>
                  </a:lnTo>
                  <a:lnTo>
                    <a:pt x="1437894" y="233553"/>
                  </a:lnTo>
                  <a:lnTo>
                    <a:pt x="1469771" y="265303"/>
                  </a:lnTo>
                  <a:lnTo>
                    <a:pt x="1499997" y="298831"/>
                  </a:lnTo>
                  <a:lnTo>
                    <a:pt x="1528317" y="333883"/>
                  </a:lnTo>
                  <a:lnTo>
                    <a:pt x="1554861" y="370459"/>
                  </a:lnTo>
                  <a:lnTo>
                    <a:pt x="1579498" y="408432"/>
                  </a:lnTo>
                  <a:lnTo>
                    <a:pt x="1602105" y="447802"/>
                  </a:lnTo>
                  <a:lnTo>
                    <a:pt x="1622679" y="488442"/>
                  </a:lnTo>
                  <a:lnTo>
                    <a:pt x="1640967" y="530225"/>
                  </a:lnTo>
                  <a:lnTo>
                    <a:pt x="1657223" y="573278"/>
                  </a:lnTo>
                  <a:lnTo>
                    <a:pt x="1671066" y="617347"/>
                  </a:lnTo>
                  <a:lnTo>
                    <a:pt x="1682623" y="662305"/>
                  </a:lnTo>
                  <a:lnTo>
                    <a:pt x="1691640" y="708279"/>
                  </a:lnTo>
                  <a:lnTo>
                    <a:pt x="1698244" y="755142"/>
                  </a:lnTo>
                  <a:lnTo>
                    <a:pt x="1702181" y="802640"/>
                  </a:lnTo>
                  <a:lnTo>
                    <a:pt x="1703578" y="850900"/>
                  </a:lnTo>
                  <a:lnTo>
                    <a:pt x="1702181" y="899287"/>
                  </a:lnTo>
                  <a:lnTo>
                    <a:pt x="1698244" y="946785"/>
                  </a:lnTo>
                  <a:lnTo>
                    <a:pt x="1691640" y="993648"/>
                  </a:lnTo>
                  <a:lnTo>
                    <a:pt x="1682623" y="1039622"/>
                  </a:lnTo>
                  <a:lnTo>
                    <a:pt x="1671066" y="1084580"/>
                  </a:lnTo>
                  <a:lnTo>
                    <a:pt x="1657223" y="1128649"/>
                  </a:lnTo>
                  <a:lnTo>
                    <a:pt x="1640967" y="1171702"/>
                  </a:lnTo>
                  <a:lnTo>
                    <a:pt x="1622679" y="1213485"/>
                  </a:lnTo>
                  <a:lnTo>
                    <a:pt x="1602105" y="1254125"/>
                  </a:lnTo>
                  <a:lnTo>
                    <a:pt x="1579498" y="1293495"/>
                  </a:lnTo>
                  <a:lnTo>
                    <a:pt x="1554861" y="1331468"/>
                  </a:lnTo>
                  <a:lnTo>
                    <a:pt x="1528317" y="1368044"/>
                  </a:lnTo>
                  <a:lnTo>
                    <a:pt x="1499997" y="1403096"/>
                  </a:lnTo>
                  <a:lnTo>
                    <a:pt x="1469771" y="1436624"/>
                  </a:lnTo>
                  <a:lnTo>
                    <a:pt x="1437894" y="1468374"/>
                  </a:lnTo>
                  <a:lnTo>
                    <a:pt x="1404366" y="1498600"/>
                  </a:lnTo>
                  <a:lnTo>
                    <a:pt x="1369314" y="1526921"/>
                  </a:lnTo>
                  <a:lnTo>
                    <a:pt x="1332738" y="1553464"/>
                  </a:lnTo>
                  <a:lnTo>
                    <a:pt x="1294638" y="1577975"/>
                  </a:lnTo>
                  <a:lnTo>
                    <a:pt x="1255268" y="1600581"/>
                  </a:lnTo>
                  <a:lnTo>
                    <a:pt x="1214628" y="1621028"/>
                  </a:lnTo>
                  <a:lnTo>
                    <a:pt x="1172718" y="1639443"/>
                  </a:lnTo>
                  <a:lnTo>
                    <a:pt x="1129665" y="1655572"/>
                  </a:lnTo>
                  <a:lnTo>
                    <a:pt x="1085646" y="1669415"/>
                  </a:lnTo>
                  <a:lnTo>
                    <a:pt x="1040561" y="1680972"/>
                  </a:lnTo>
                  <a:lnTo>
                    <a:pt x="994575" y="1689989"/>
                  </a:lnTo>
                  <a:lnTo>
                    <a:pt x="947724" y="1696593"/>
                  </a:lnTo>
                  <a:lnTo>
                    <a:pt x="900099" y="1700530"/>
                  </a:lnTo>
                  <a:lnTo>
                    <a:pt x="851763" y="1701927"/>
                  </a:lnTo>
                  <a:lnTo>
                    <a:pt x="803427" y="1700530"/>
                  </a:lnTo>
                  <a:lnTo>
                    <a:pt x="755802" y="1696593"/>
                  </a:lnTo>
                  <a:lnTo>
                    <a:pt x="708952" y="1689989"/>
                  </a:lnTo>
                  <a:lnTo>
                    <a:pt x="662952" y="1680972"/>
                  </a:lnTo>
                  <a:lnTo>
                    <a:pt x="617880" y="1669415"/>
                  </a:lnTo>
                  <a:lnTo>
                    <a:pt x="573811" y="1655572"/>
                  </a:lnTo>
                  <a:lnTo>
                    <a:pt x="530796" y="1639443"/>
                  </a:lnTo>
                  <a:lnTo>
                    <a:pt x="488924" y="1621028"/>
                  </a:lnTo>
                  <a:lnTo>
                    <a:pt x="448259" y="1600581"/>
                  </a:lnTo>
                  <a:lnTo>
                    <a:pt x="408876" y="1577975"/>
                  </a:lnTo>
                  <a:lnTo>
                    <a:pt x="370852" y="1553464"/>
                  </a:lnTo>
                  <a:lnTo>
                    <a:pt x="334264" y="1526921"/>
                  </a:lnTo>
                  <a:lnTo>
                    <a:pt x="299161" y="1498600"/>
                  </a:lnTo>
                  <a:lnTo>
                    <a:pt x="265633" y="1468374"/>
                  </a:lnTo>
                  <a:lnTo>
                    <a:pt x="233743" y="1436624"/>
                  </a:lnTo>
                  <a:lnTo>
                    <a:pt x="203568" y="1403096"/>
                  </a:lnTo>
                  <a:lnTo>
                    <a:pt x="175183" y="1368044"/>
                  </a:lnTo>
                  <a:lnTo>
                    <a:pt x="148653" y="1331468"/>
                  </a:lnTo>
                  <a:lnTo>
                    <a:pt x="124053" y="1293495"/>
                  </a:lnTo>
                  <a:lnTo>
                    <a:pt x="101447" y="1254125"/>
                  </a:lnTo>
                  <a:lnTo>
                    <a:pt x="80924" y="1213485"/>
                  </a:lnTo>
                  <a:lnTo>
                    <a:pt x="62547" y="1171702"/>
                  </a:lnTo>
                  <a:lnTo>
                    <a:pt x="46380" y="1128649"/>
                  </a:lnTo>
                  <a:lnTo>
                    <a:pt x="32512" y="1084580"/>
                  </a:lnTo>
                  <a:lnTo>
                    <a:pt x="20993" y="1039622"/>
                  </a:lnTo>
                  <a:lnTo>
                    <a:pt x="11912" y="993648"/>
                  </a:lnTo>
                  <a:lnTo>
                    <a:pt x="5346" y="946785"/>
                  </a:lnTo>
                  <a:lnTo>
                    <a:pt x="1346" y="899287"/>
                  </a:lnTo>
                  <a:lnTo>
                    <a:pt x="0" y="850900"/>
                  </a:lnTo>
                  <a:close/>
                </a:path>
              </a:pathLst>
            </a:custGeom>
            <a:ln w="27432">
              <a:solidFill>
                <a:srgbClr val="FFEC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9163" y="1043939"/>
              <a:ext cx="1159764" cy="1153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7452" y="1050036"/>
              <a:ext cx="1117092" cy="1112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7452" y="1050036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16" y="204724"/>
                  </a:moveTo>
                  <a:lnTo>
                    <a:pt x="149809" y="168783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9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36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3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8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6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7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677"/>
                  </a:lnTo>
                  <a:lnTo>
                    <a:pt x="603935" y="1111250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249"/>
                  </a:lnTo>
                  <a:lnTo>
                    <a:pt x="423900" y="1093215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209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16" y="204724"/>
                  </a:lnTo>
                  <a:close/>
                </a:path>
                <a:path w="1116965" h="1112520">
                  <a:moveTo>
                    <a:pt x="220497" y="286258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73" y="576199"/>
                  </a:lnTo>
                  <a:lnTo>
                    <a:pt x="137134" y="619633"/>
                  </a:lnTo>
                  <a:lnTo>
                    <a:pt x="146989" y="662304"/>
                  </a:lnTo>
                  <a:lnTo>
                    <a:pt x="161201" y="704088"/>
                  </a:lnTo>
                  <a:lnTo>
                    <a:pt x="179717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54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8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26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3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8"/>
                  </a:lnTo>
                  <a:close/>
                </a:path>
              </a:pathLst>
            </a:custGeom>
            <a:ln w="12192">
              <a:solidFill>
                <a:srgbClr val="C7B0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5736" y="0"/>
              <a:ext cx="155447" cy="685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4984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88136" y="493775"/>
              <a:ext cx="1764792" cy="3520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976371" y="492252"/>
              <a:ext cx="1927860" cy="3611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64336" y="1705609"/>
              <a:ext cx="429768" cy="3185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64336" y="3638423"/>
              <a:ext cx="429768" cy="3185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64336" y="5714695"/>
              <a:ext cx="429768" cy="3185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435100" y="1379880"/>
            <a:ext cx="7004684" cy="4674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Silicone rubber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is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used because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8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its 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inertness, </a:t>
            </a:r>
            <a:r>
              <a:rPr sz="28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elasticity,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and low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capacity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to 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cause  blood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clotting.</a:t>
            </a:r>
            <a:endParaRPr sz="2800">
              <a:latin typeface="Times New Roman"/>
              <a:cs typeface="Times New Roman"/>
            </a:endParaRPr>
          </a:p>
          <a:p>
            <a:pPr marL="12700" marR="14604" algn="just">
              <a:lnSpc>
                <a:spcPct val="15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6E2E9F"/>
                </a:solidFill>
                <a:latin typeface="Times New Roman"/>
                <a:cs typeface="Times New Roman"/>
              </a:rPr>
              <a:t>Damaged heart </a:t>
            </a:r>
            <a:r>
              <a:rPr sz="2800" b="1" spc="-10" dirty="0">
                <a:solidFill>
                  <a:srgbClr val="6E2E9F"/>
                </a:solidFill>
                <a:latin typeface="Times New Roman"/>
                <a:cs typeface="Times New Roman"/>
              </a:rPr>
              <a:t>valves, </a:t>
            </a:r>
            <a:r>
              <a:rPr sz="2800" b="1" spc="-15" dirty="0">
                <a:solidFill>
                  <a:srgbClr val="6E2E9F"/>
                </a:solidFill>
                <a:latin typeface="Times New Roman"/>
                <a:cs typeface="Times New Roman"/>
              </a:rPr>
              <a:t>weakened  </a:t>
            </a:r>
            <a:r>
              <a:rPr sz="2800" b="1" spc="-55" dirty="0">
                <a:solidFill>
                  <a:srgbClr val="6E2E9F"/>
                </a:solidFill>
                <a:latin typeface="Times New Roman"/>
                <a:cs typeface="Times New Roman"/>
              </a:rPr>
              <a:t>arterial  </a:t>
            </a:r>
            <a:r>
              <a:rPr sz="2800" b="1" spc="-10" dirty="0">
                <a:solidFill>
                  <a:srgbClr val="6E2E9F"/>
                </a:solidFill>
                <a:latin typeface="Times New Roman"/>
                <a:cs typeface="Times New Roman"/>
              </a:rPr>
              <a:t>walls, </a:t>
            </a:r>
            <a:r>
              <a:rPr sz="2800" b="1" dirty="0">
                <a:solidFill>
                  <a:srgbClr val="6E2E9F"/>
                </a:solidFill>
                <a:latin typeface="Times New Roman"/>
                <a:cs typeface="Times New Roman"/>
              </a:rPr>
              <a:t>and </a:t>
            </a:r>
            <a:r>
              <a:rPr sz="2800" b="1" spc="-10" dirty="0">
                <a:solidFill>
                  <a:srgbClr val="6E2E9F"/>
                </a:solidFill>
                <a:latin typeface="Times New Roman"/>
                <a:cs typeface="Times New Roman"/>
              </a:rPr>
              <a:t>blocked arteries </a:t>
            </a:r>
            <a:r>
              <a:rPr sz="2800" b="1" spc="-5" dirty="0">
                <a:solidFill>
                  <a:srgbClr val="6E2E9F"/>
                </a:solidFill>
                <a:latin typeface="Times New Roman"/>
                <a:cs typeface="Times New Roman"/>
              </a:rPr>
              <a:t>constitute some </a:t>
            </a:r>
            <a:r>
              <a:rPr sz="2800" b="1" spc="-15" dirty="0">
                <a:solidFill>
                  <a:srgbClr val="6E2E9F"/>
                </a:solidFill>
                <a:latin typeface="Times New Roman"/>
                <a:cs typeface="Times New Roman"/>
              </a:rPr>
              <a:t>of  </a:t>
            </a:r>
            <a:r>
              <a:rPr sz="2800" b="1" spc="-5" dirty="0">
                <a:solidFill>
                  <a:srgbClr val="6E2E9F"/>
                </a:solidFill>
                <a:latin typeface="Times New Roman"/>
                <a:cs typeface="Times New Roman"/>
              </a:rPr>
              <a:t>the commonest cardiovascular</a:t>
            </a:r>
            <a:r>
              <a:rPr sz="2800" b="1" spc="-185" dirty="0">
                <a:solidFill>
                  <a:srgbClr val="6E2E9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6E2E9F"/>
                </a:solidFill>
                <a:latin typeface="Times New Roman"/>
                <a:cs typeface="Times New Roman"/>
              </a:rPr>
              <a:t>disorders.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99060">
              <a:lnSpc>
                <a:spcPct val="100000"/>
              </a:lnSpc>
            </a:pPr>
            <a:r>
              <a:rPr sz="2800" b="1" spc="-10" dirty="0">
                <a:solidFill>
                  <a:srgbClr val="6E2E9F"/>
                </a:solidFill>
                <a:latin typeface="Times New Roman"/>
                <a:cs typeface="Times New Roman"/>
              </a:rPr>
              <a:t>Poly(tetrafluoroethylene)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01000" y="381000"/>
            <a:ext cx="1142999" cy="7604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553200" y="3654056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06:29:56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جدرا الشرايين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الضعيفة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  <p:sp>
        <p:nvSpPr>
          <p:cNvPr id="34" name="object 34"/>
          <p:cNvSpPr txBox="1"/>
          <p:nvPr/>
        </p:nvSpPr>
        <p:spPr>
          <a:xfrm>
            <a:off x="6553200" y="4294390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06:31:16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الشراييين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المسدودة 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3985" y="4510168"/>
            <a:ext cx="1797685" cy="317500"/>
          </a:xfrm>
          <a:custGeom>
            <a:avLst/>
            <a:gdLst/>
            <a:ahLst/>
            <a:cxnLst/>
            <a:rect l="l" t="t" r="r" b="b"/>
            <a:pathLst>
              <a:path w="1797685" h="317500">
                <a:moveTo>
                  <a:pt x="1742663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1742663" y="317088"/>
                </a:lnTo>
                <a:lnTo>
                  <a:pt x="1770118" y="279913"/>
                </a:lnTo>
                <a:lnTo>
                  <a:pt x="1788421" y="234615"/>
                </a:lnTo>
                <a:lnTo>
                  <a:pt x="1797573" y="184443"/>
                </a:lnTo>
                <a:lnTo>
                  <a:pt x="1797573" y="132646"/>
                </a:lnTo>
                <a:lnTo>
                  <a:pt x="1788421" y="82474"/>
                </a:lnTo>
                <a:lnTo>
                  <a:pt x="1770118" y="37175"/>
                </a:lnTo>
                <a:lnTo>
                  <a:pt x="1742663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3985" y="3870088"/>
            <a:ext cx="7070725" cy="317500"/>
          </a:xfrm>
          <a:custGeom>
            <a:avLst/>
            <a:gdLst/>
            <a:ahLst/>
            <a:cxnLst/>
            <a:rect l="l" t="t" r="r" b="b"/>
            <a:pathLst>
              <a:path w="7070725" h="317500">
                <a:moveTo>
                  <a:pt x="7015659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7015659" y="317088"/>
                </a:lnTo>
                <a:lnTo>
                  <a:pt x="7043113" y="279913"/>
                </a:lnTo>
                <a:lnTo>
                  <a:pt x="7061417" y="234615"/>
                </a:lnTo>
                <a:lnTo>
                  <a:pt x="7070568" y="184443"/>
                </a:lnTo>
                <a:lnTo>
                  <a:pt x="7070568" y="132646"/>
                </a:lnTo>
                <a:lnTo>
                  <a:pt x="7061417" y="82474"/>
                </a:lnTo>
                <a:lnTo>
                  <a:pt x="7043113" y="37175"/>
                </a:lnTo>
                <a:lnTo>
                  <a:pt x="7015659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21685" y="3229754"/>
            <a:ext cx="2513330" cy="317500"/>
          </a:xfrm>
          <a:custGeom>
            <a:avLst/>
            <a:gdLst/>
            <a:ahLst/>
            <a:cxnLst/>
            <a:rect l="l" t="t" r="r" b="b"/>
            <a:pathLst>
              <a:path w="2513329" h="317500">
                <a:moveTo>
                  <a:pt x="2458022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2458022" y="317088"/>
                </a:lnTo>
                <a:lnTo>
                  <a:pt x="2485478" y="279913"/>
                </a:lnTo>
                <a:lnTo>
                  <a:pt x="2503781" y="234615"/>
                </a:lnTo>
                <a:lnTo>
                  <a:pt x="2512933" y="184443"/>
                </a:lnTo>
                <a:lnTo>
                  <a:pt x="2512933" y="132646"/>
                </a:lnTo>
                <a:lnTo>
                  <a:pt x="2503781" y="82474"/>
                </a:lnTo>
                <a:lnTo>
                  <a:pt x="2485478" y="37175"/>
                </a:lnTo>
                <a:lnTo>
                  <a:pt x="2458022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83944" y="2589674"/>
            <a:ext cx="4253865" cy="317500"/>
          </a:xfrm>
          <a:custGeom>
            <a:avLst/>
            <a:gdLst/>
            <a:ahLst/>
            <a:cxnLst/>
            <a:rect l="l" t="t" r="r" b="b"/>
            <a:pathLst>
              <a:path w="4253865" h="317500">
                <a:moveTo>
                  <a:pt x="4198435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4198435" y="317088"/>
                </a:lnTo>
                <a:lnTo>
                  <a:pt x="4225890" y="279913"/>
                </a:lnTo>
                <a:lnTo>
                  <a:pt x="4244193" y="234615"/>
                </a:lnTo>
                <a:lnTo>
                  <a:pt x="4253345" y="184443"/>
                </a:lnTo>
                <a:lnTo>
                  <a:pt x="4253345" y="132646"/>
                </a:lnTo>
                <a:lnTo>
                  <a:pt x="4244193" y="82474"/>
                </a:lnTo>
                <a:lnTo>
                  <a:pt x="4225890" y="37175"/>
                </a:lnTo>
                <a:lnTo>
                  <a:pt x="4198435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3301" y="0"/>
            <a:ext cx="9147810" cy="6861809"/>
            <a:chOff x="-3301" y="0"/>
            <a:chExt cx="9147810" cy="6861809"/>
          </a:xfrm>
        </p:grpSpPr>
        <p:sp>
          <p:nvSpPr>
            <p:cNvPr id="7" name="object 7"/>
            <p:cNvSpPr/>
            <p:nvPr/>
          </p:nvSpPr>
          <p:spPr>
            <a:xfrm>
              <a:off x="3048" y="3048"/>
              <a:ext cx="819785" cy="820419"/>
            </a:xfrm>
            <a:custGeom>
              <a:avLst/>
              <a:gdLst/>
              <a:ahLst/>
              <a:cxnLst/>
              <a:rect l="l" t="t" r="r" b="b"/>
              <a:pathLst>
                <a:path w="819785" h="820419">
                  <a:moveTo>
                    <a:pt x="819785" y="0"/>
                  </a:moveTo>
                  <a:lnTo>
                    <a:pt x="505" y="0"/>
                  </a:lnTo>
                  <a:lnTo>
                    <a:pt x="0" y="819912"/>
                  </a:lnTo>
                  <a:lnTo>
                    <a:pt x="48643" y="818514"/>
                  </a:lnTo>
                  <a:lnTo>
                    <a:pt x="96048" y="814451"/>
                  </a:lnTo>
                  <a:lnTo>
                    <a:pt x="142646" y="807592"/>
                  </a:lnTo>
                  <a:lnTo>
                    <a:pt x="188353" y="798194"/>
                  </a:lnTo>
                  <a:lnTo>
                    <a:pt x="233108" y="786384"/>
                  </a:lnTo>
                  <a:lnTo>
                    <a:pt x="276809" y="772160"/>
                  </a:lnTo>
                  <a:lnTo>
                    <a:pt x="319405" y="755523"/>
                  </a:lnTo>
                  <a:lnTo>
                    <a:pt x="360794" y="736600"/>
                  </a:lnTo>
                  <a:lnTo>
                    <a:pt x="400926" y="715517"/>
                  </a:lnTo>
                  <a:lnTo>
                    <a:pt x="439712" y="692276"/>
                  </a:lnTo>
                  <a:lnTo>
                    <a:pt x="477062" y="667003"/>
                  </a:lnTo>
                  <a:lnTo>
                    <a:pt x="512914" y="639826"/>
                  </a:lnTo>
                  <a:lnTo>
                    <a:pt x="547192" y="610615"/>
                  </a:lnTo>
                  <a:lnTo>
                    <a:pt x="579818" y="579754"/>
                  </a:lnTo>
                  <a:lnTo>
                    <a:pt x="610717" y="547115"/>
                  </a:lnTo>
                  <a:lnTo>
                    <a:pt x="639800" y="512825"/>
                  </a:lnTo>
                  <a:lnTo>
                    <a:pt x="666991" y="476885"/>
                  </a:lnTo>
                  <a:lnTo>
                    <a:pt x="692226" y="439547"/>
                  </a:lnTo>
                  <a:lnTo>
                    <a:pt x="715429" y="400685"/>
                  </a:lnTo>
                  <a:lnTo>
                    <a:pt x="736511" y="360552"/>
                  </a:lnTo>
                  <a:lnTo>
                    <a:pt x="755396" y="319150"/>
                  </a:lnTo>
                  <a:lnTo>
                    <a:pt x="772020" y="276478"/>
                  </a:lnTo>
                  <a:lnTo>
                    <a:pt x="786295" y="232791"/>
                  </a:lnTo>
                  <a:lnTo>
                    <a:pt x="798144" y="187959"/>
                  </a:lnTo>
                  <a:lnTo>
                    <a:pt x="807491" y="142240"/>
                  </a:lnTo>
                  <a:lnTo>
                    <a:pt x="814273" y="95630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A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" y="3048"/>
              <a:ext cx="819785" cy="820419"/>
            </a:xfrm>
            <a:custGeom>
              <a:avLst/>
              <a:gdLst/>
              <a:ahLst/>
              <a:cxnLst/>
              <a:rect l="l" t="t" r="r" b="b"/>
              <a:pathLst>
                <a:path w="819785" h="820419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630"/>
                  </a:lnTo>
                  <a:lnTo>
                    <a:pt x="807491" y="142240"/>
                  </a:lnTo>
                  <a:lnTo>
                    <a:pt x="798144" y="187959"/>
                  </a:lnTo>
                  <a:lnTo>
                    <a:pt x="786295" y="232791"/>
                  </a:lnTo>
                  <a:lnTo>
                    <a:pt x="772020" y="276478"/>
                  </a:lnTo>
                  <a:lnTo>
                    <a:pt x="755396" y="319150"/>
                  </a:lnTo>
                  <a:lnTo>
                    <a:pt x="736511" y="360552"/>
                  </a:lnTo>
                  <a:lnTo>
                    <a:pt x="715429" y="400685"/>
                  </a:lnTo>
                  <a:lnTo>
                    <a:pt x="692226" y="439547"/>
                  </a:lnTo>
                  <a:lnTo>
                    <a:pt x="666991" y="476885"/>
                  </a:lnTo>
                  <a:lnTo>
                    <a:pt x="639800" y="512825"/>
                  </a:lnTo>
                  <a:lnTo>
                    <a:pt x="610717" y="547115"/>
                  </a:lnTo>
                  <a:lnTo>
                    <a:pt x="579818" y="579754"/>
                  </a:lnTo>
                  <a:lnTo>
                    <a:pt x="547192" y="610615"/>
                  </a:lnTo>
                  <a:lnTo>
                    <a:pt x="512914" y="639826"/>
                  </a:lnTo>
                  <a:lnTo>
                    <a:pt x="477062" y="667003"/>
                  </a:lnTo>
                  <a:lnTo>
                    <a:pt x="439712" y="692276"/>
                  </a:lnTo>
                  <a:lnTo>
                    <a:pt x="400926" y="715517"/>
                  </a:lnTo>
                  <a:lnTo>
                    <a:pt x="360794" y="736600"/>
                  </a:lnTo>
                  <a:lnTo>
                    <a:pt x="319405" y="755523"/>
                  </a:lnTo>
                  <a:lnTo>
                    <a:pt x="276809" y="772160"/>
                  </a:lnTo>
                  <a:lnTo>
                    <a:pt x="233108" y="786384"/>
                  </a:lnTo>
                  <a:lnTo>
                    <a:pt x="188353" y="798194"/>
                  </a:lnTo>
                  <a:lnTo>
                    <a:pt x="142646" y="807592"/>
                  </a:lnTo>
                  <a:lnTo>
                    <a:pt x="96048" y="814451"/>
                  </a:lnTo>
                  <a:lnTo>
                    <a:pt x="48643" y="818514"/>
                  </a:lnTo>
                  <a:lnTo>
                    <a:pt x="505" y="819912"/>
                  </a:lnTo>
                  <a:lnTo>
                    <a:pt x="337" y="819912"/>
                  </a:lnTo>
                  <a:lnTo>
                    <a:pt x="168" y="819912"/>
                  </a:lnTo>
                  <a:lnTo>
                    <a:pt x="0" y="819912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12192">
              <a:solidFill>
                <a:srgbClr val="D4C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6492" y="4572"/>
              <a:ext cx="1786127" cy="17861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67640" y="21336"/>
              <a:ext cx="1703705" cy="1702435"/>
            </a:xfrm>
            <a:custGeom>
              <a:avLst/>
              <a:gdLst/>
              <a:ahLst/>
              <a:cxnLst/>
              <a:rect l="l" t="t" r="r" b="b"/>
              <a:pathLst>
                <a:path w="1703705" h="1702435">
                  <a:moveTo>
                    <a:pt x="0" y="850900"/>
                  </a:moveTo>
                  <a:lnTo>
                    <a:pt x="1346" y="802640"/>
                  </a:lnTo>
                  <a:lnTo>
                    <a:pt x="5346" y="755142"/>
                  </a:lnTo>
                  <a:lnTo>
                    <a:pt x="11912" y="708279"/>
                  </a:lnTo>
                  <a:lnTo>
                    <a:pt x="20993" y="662305"/>
                  </a:lnTo>
                  <a:lnTo>
                    <a:pt x="32512" y="617347"/>
                  </a:lnTo>
                  <a:lnTo>
                    <a:pt x="46380" y="573278"/>
                  </a:lnTo>
                  <a:lnTo>
                    <a:pt x="62547" y="530225"/>
                  </a:lnTo>
                  <a:lnTo>
                    <a:pt x="80924" y="488442"/>
                  </a:lnTo>
                  <a:lnTo>
                    <a:pt x="101447" y="447802"/>
                  </a:lnTo>
                  <a:lnTo>
                    <a:pt x="124053" y="408432"/>
                  </a:lnTo>
                  <a:lnTo>
                    <a:pt x="148653" y="370459"/>
                  </a:lnTo>
                  <a:lnTo>
                    <a:pt x="175183" y="333883"/>
                  </a:lnTo>
                  <a:lnTo>
                    <a:pt x="203568" y="298831"/>
                  </a:lnTo>
                  <a:lnTo>
                    <a:pt x="233743" y="265303"/>
                  </a:lnTo>
                  <a:lnTo>
                    <a:pt x="265633" y="233553"/>
                  </a:lnTo>
                  <a:lnTo>
                    <a:pt x="299161" y="203327"/>
                  </a:lnTo>
                  <a:lnTo>
                    <a:pt x="334264" y="175006"/>
                  </a:lnTo>
                  <a:lnTo>
                    <a:pt x="370852" y="148463"/>
                  </a:lnTo>
                  <a:lnTo>
                    <a:pt x="408876" y="123952"/>
                  </a:lnTo>
                  <a:lnTo>
                    <a:pt x="448259" y="101346"/>
                  </a:lnTo>
                  <a:lnTo>
                    <a:pt x="488924" y="80899"/>
                  </a:lnTo>
                  <a:lnTo>
                    <a:pt x="530796" y="62484"/>
                  </a:lnTo>
                  <a:lnTo>
                    <a:pt x="573811" y="46355"/>
                  </a:lnTo>
                  <a:lnTo>
                    <a:pt x="617880" y="32512"/>
                  </a:lnTo>
                  <a:lnTo>
                    <a:pt x="662952" y="20955"/>
                  </a:lnTo>
                  <a:lnTo>
                    <a:pt x="708952" y="11938"/>
                  </a:lnTo>
                  <a:lnTo>
                    <a:pt x="755802" y="5334"/>
                  </a:lnTo>
                  <a:lnTo>
                    <a:pt x="803427" y="1397"/>
                  </a:lnTo>
                  <a:lnTo>
                    <a:pt x="851763" y="0"/>
                  </a:lnTo>
                  <a:lnTo>
                    <a:pt x="900099" y="1397"/>
                  </a:lnTo>
                  <a:lnTo>
                    <a:pt x="947724" y="5334"/>
                  </a:lnTo>
                  <a:lnTo>
                    <a:pt x="994575" y="11938"/>
                  </a:lnTo>
                  <a:lnTo>
                    <a:pt x="1040561" y="20955"/>
                  </a:lnTo>
                  <a:lnTo>
                    <a:pt x="1085646" y="32512"/>
                  </a:lnTo>
                  <a:lnTo>
                    <a:pt x="1129665" y="46355"/>
                  </a:lnTo>
                  <a:lnTo>
                    <a:pt x="1172718" y="62484"/>
                  </a:lnTo>
                  <a:lnTo>
                    <a:pt x="1214628" y="80899"/>
                  </a:lnTo>
                  <a:lnTo>
                    <a:pt x="1255268" y="101346"/>
                  </a:lnTo>
                  <a:lnTo>
                    <a:pt x="1294638" y="123952"/>
                  </a:lnTo>
                  <a:lnTo>
                    <a:pt x="1332738" y="148463"/>
                  </a:lnTo>
                  <a:lnTo>
                    <a:pt x="1369314" y="175006"/>
                  </a:lnTo>
                  <a:lnTo>
                    <a:pt x="1404366" y="203327"/>
                  </a:lnTo>
                  <a:lnTo>
                    <a:pt x="1437894" y="233553"/>
                  </a:lnTo>
                  <a:lnTo>
                    <a:pt x="1469771" y="265303"/>
                  </a:lnTo>
                  <a:lnTo>
                    <a:pt x="1499997" y="298831"/>
                  </a:lnTo>
                  <a:lnTo>
                    <a:pt x="1528317" y="333883"/>
                  </a:lnTo>
                  <a:lnTo>
                    <a:pt x="1554861" y="370459"/>
                  </a:lnTo>
                  <a:lnTo>
                    <a:pt x="1579498" y="408432"/>
                  </a:lnTo>
                  <a:lnTo>
                    <a:pt x="1602105" y="447802"/>
                  </a:lnTo>
                  <a:lnTo>
                    <a:pt x="1622679" y="488442"/>
                  </a:lnTo>
                  <a:lnTo>
                    <a:pt x="1640967" y="530225"/>
                  </a:lnTo>
                  <a:lnTo>
                    <a:pt x="1657223" y="573278"/>
                  </a:lnTo>
                  <a:lnTo>
                    <a:pt x="1671066" y="617347"/>
                  </a:lnTo>
                  <a:lnTo>
                    <a:pt x="1682623" y="662305"/>
                  </a:lnTo>
                  <a:lnTo>
                    <a:pt x="1691640" y="708279"/>
                  </a:lnTo>
                  <a:lnTo>
                    <a:pt x="1698244" y="755142"/>
                  </a:lnTo>
                  <a:lnTo>
                    <a:pt x="1702181" y="802640"/>
                  </a:lnTo>
                  <a:lnTo>
                    <a:pt x="1703578" y="850900"/>
                  </a:lnTo>
                  <a:lnTo>
                    <a:pt x="1702181" y="899287"/>
                  </a:lnTo>
                  <a:lnTo>
                    <a:pt x="1698244" y="946785"/>
                  </a:lnTo>
                  <a:lnTo>
                    <a:pt x="1691640" y="993648"/>
                  </a:lnTo>
                  <a:lnTo>
                    <a:pt x="1682623" y="1039622"/>
                  </a:lnTo>
                  <a:lnTo>
                    <a:pt x="1671066" y="1084580"/>
                  </a:lnTo>
                  <a:lnTo>
                    <a:pt x="1657223" y="1128649"/>
                  </a:lnTo>
                  <a:lnTo>
                    <a:pt x="1640967" y="1171702"/>
                  </a:lnTo>
                  <a:lnTo>
                    <a:pt x="1622679" y="1213485"/>
                  </a:lnTo>
                  <a:lnTo>
                    <a:pt x="1602105" y="1254125"/>
                  </a:lnTo>
                  <a:lnTo>
                    <a:pt x="1579498" y="1293495"/>
                  </a:lnTo>
                  <a:lnTo>
                    <a:pt x="1554861" y="1331468"/>
                  </a:lnTo>
                  <a:lnTo>
                    <a:pt x="1528317" y="1368044"/>
                  </a:lnTo>
                  <a:lnTo>
                    <a:pt x="1499997" y="1403096"/>
                  </a:lnTo>
                  <a:lnTo>
                    <a:pt x="1469771" y="1436624"/>
                  </a:lnTo>
                  <a:lnTo>
                    <a:pt x="1437894" y="1468374"/>
                  </a:lnTo>
                  <a:lnTo>
                    <a:pt x="1404366" y="1498600"/>
                  </a:lnTo>
                  <a:lnTo>
                    <a:pt x="1369314" y="1526921"/>
                  </a:lnTo>
                  <a:lnTo>
                    <a:pt x="1332738" y="1553464"/>
                  </a:lnTo>
                  <a:lnTo>
                    <a:pt x="1294638" y="1577975"/>
                  </a:lnTo>
                  <a:lnTo>
                    <a:pt x="1255268" y="1600581"/>
                  </a:lnTo>
                  <a:lnTo>
                    <a:pt x="1214628" y="1621028"/>
                  </a:lnTo>
                  <a:lnTo>
                    <a:pt x="1172718" y="1639443"/>
                  </a:lnTo>
                  <a:lnTo>
                    <a:pt x="1129665" y="1655572"/>
                  </a:lnTo>
                  <a:lnTo>
                    <a:pt x="1085646" y="1669415"/>
                  </a:lnTo>
                  <a:lnTo>
                    <a:pt x="1040561" y="1680972"/>
                  </a:lnTo>
                  <a:lnTo>
                    <a:pt x="994575" y="1689989"/>
                  </a:lnTo>
                  <a:lnTo>
                    <a:pt x="947724" y="1696593"/>
                  </a:lnTo>
                  <a:lnTo>
                    <a:pt x="900099" y="1700530"/>
                  </a:lnTo>
                  <a:lnTo>
                    <a:pt x="851763" y="1701927"/>
                  </a:lnTo>
                  <a:lnTo>
                    <a:pt x="803427" y="1700530"/>
                  </a:lnTo>
                  <a:lnTo>
                    <a:pt x="755802" y="1696593"/>
                  </a:lnTo>
                  <a:lnTo>
                    <a:pt x="708952" y="1689989"/>
                  </a:lnTo>
                  <a:lnTo>
                    <a:pt x="662952" y="1680972"/>
                  </a:lnTo>
                  <a:lnTo>
                    <a:pt x="617880" y="1669415"/>
                  </a:lnTo>
                  <a:lnTo>
                    <a:pt x="573811" y="1655572"/>
                  </a:lnTo>
                  <a:lnTo>
                    <a:pt x="530796" y="1639443"/>
                  </a:lnTo>
                  <a:lnTo>
                    <a:pt x="488924" y="1621028"/>
                  </a:lnTo>
                  <a:lnTo>
                    <a:pt x="448259" y="1600581"/>
                  </a:lnTo>
                  <a:lnTo>
                    <a:pt x="408876" y="1577975"/>
                  </a:lnTo>
                  <a:lnTo>
                    <a:pt x="370852" y="1553464"/>
                  </a:lnTo>
                  <a:lnTo>
                    <a:pt x="334264" y="1526921"/>
                  </a:lnTo>
                  <a:lnTo>
                    <a:pt x="299161" y="1498600"/>
                  </a:lnTo>
                  <a:lnTo>
                    <a:pt x="265633" y="1468374"/>
                  </a:lnTo>
                  <a:lnTo>
                    <a:pt x="233743" y="1436624"/>
                  </a:lnTo>
                  <a:lnTo>
                    <a:pt x="203568" y="1403096"/>
                  </a:lnTo>
                  <a:lnTo>
                    <a:pt x="175183" y="1368044"/>
                  </a:lnTo>
                  <a:lnTo>
                    <a:pt x="148653" y="1331468"/>
                  </a:lnTo>
                  <a:lnTo>
                    <a:pt x="124053" y="1293495"/>
                  </a:lnTo>
                  <a:lnTo>
                    <a:pt x="101447" y="1254125"/>
                  </a:lnTo>
                  <a:lnTo>
                    <a:pt x="80924" y="1213485"/>
                  </a:lnTo>
                  <a:lnTo>
                    <a:pt x="62547" y="1171702"/>
                  </a:lnTo>
                  <a:lnTo>
                    <a:pt x="46380" y="1128649"/>
                  </a:lnTo>
                  <a:lnTo>
                    <a:pt x="32512" y="1084580"/>
                  </a:lnTo>
                  <a:lnTo>
                    <a:pt x="20993" y="1039622"/>
                  </a:lnTo>
                  <a:lnTo>
                    <a:pt x="11912" y="993648"/>
                  </a:lnTo>
                  <a:lnTo>
                    <a:pt x="5346" y="946785"/>
                  </a:lnTo>
                  <a:lnTo>
                    <a:pt x="1346" y="899287"/>
                  </a:lnTo>
                  <a:lnTo>
                    <a:pt x="0" y="850900"/>
                  </a:lnTo>
                  <a:close/>
                </a:path>
              </a:pathLst>
            </a:custGeom>
            <a:ln w="27432">
              <a:solidFill>
                <a:srgbClr val="FFEC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9163" y="1043939"/>
              <a:ext cx="1159764" cy="1153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7452" y="1050036"/>
              <a:ext cx="1117092" cy="11125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452" y="1050036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16" y="204724"/>
                  </a:moveTo>
                  <a:lnTo>
                    <a:pt x="149809" y="168783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9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36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3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8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6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7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677"/>
                  </a:lnTo>
                  <a:lnTo>
                    <a:pt x="603935" y="1111250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249"/>
                  </a:lnTo>
                  <a:lnTo>
                    <a:pt x="423900" y="1093215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209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16" y="204724"/>
                  </a:lnTo>
                  <a:close/>
                </a:path>
                <a:path w="1116965" h="1112520">
                  <a:moveTo>
                    <a:pt x="220497" y="286258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73" y="576199"/>
                  </a:lnTo>
                  <a:lnTo>
                    <a:pt x="137134" y="619633"/>
                  </a:lnTo>
                  <a:lnTo>
                    <a:pt x="146989" y="662304"/>
                  </a:lnTo>
                  <a:lnTo>
                    <a:pt x="161201" y="704088"/>
                  </a:lnTo>
                  <a:lnTo>
                    <a:pt x="179717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54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8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26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3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8"/>
                  </a:lnTo>
                  <a:close/>
                </a:path>
              </a:pathLst>
            </a:custGeom>
            <a:ln w="12192">
              <a:solidFill>
                <a:srgbClr val="C7B0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35736" y="0"/>
              <a:ext cx="155447" cy="6857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14315" y="4223003"/>
              <a:ext cx="4213860" cy="24719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2441194" y="0"/>
            <a:ext cx="2889885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80" dirty="0"/>
              <a:t>Artificial</a:t>
            </a:r>
            <a:r>
              <a:rPr sz="3900" spc="-295" dirty="0"/>
              <a:t> </a:t>
            </a:r>
            <a:r>
              <a:rPr sz="3900" spc="-155" dirty="0"/>
              <a:t>Heart</a:t>
            </a:r>
            <a:endParaRPr sz="3900"/>
          </a:p>
        </p:txBody>
      </p:sp>
      <p:sp>
        <p:nvSpPr>
          <p:cNvPr id="18" name="object 18"/>
          <p:cNvSpPr/>
          <p:nvPr/>
        </p:nvSpPr>
        <p:spPr>
          <a:xfrm>
            <a:off x="935431" y="1932177"/>
            <a:ext cx="277368" cy="3200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42187" y="1607718"/>
            <a:ext cx="7064375" cy="3227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0" marR="5080" indent="-64135" algn="just">
              <a:lnSpc>
                <a:spcPct val="15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Artificial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hearts </a:t>
            </a:r>
            <a:r>
              <a:rPr sz="2800" b="1" spc="-45" dirty="0">
                <a:solidFill>
                  <a:srgbClr val="001F5F"/>
                </a:solidFill>
                <a:latin typeface="Times New Roman"/>
                <a:cs typeface="Times New Roman"/>
              </a:rPr>
              <a:t>are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 mechanical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device, </a:t>
            </a:r>
            <a:r>
              <a:rPr sz="2800" b="1" spc="-85" dirty="0">
                <a:solidFill>
                  <a:srgbClr val="001F5F"/>
                </a:solidFill>
                <a:latin typeface="Times New Roman"/>
                <a:cs typeface="Times New Roman"/>
              </a:rPr>
              <a:t>they  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are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typically used in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order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to bridge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time  to heart transplantation,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or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to permanently 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replace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heart in case transplantation 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is 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impossible.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01000" y="381000"/>
            <a:ext cx="1142999" cy="760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53200" y="2589669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06:42:05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تنظيم ضربات القلب او عمل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القلب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22" name="object 22"/>
          <p:cNvSpPr txBox="1"/>
          <p:nvPr/>
        </p:nvSpPr>
        <p:spPr>
          <a:xfrm>
            <a:off x="6553200" y="3229749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06:42:41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او ليحل بشكل دائم بدل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القلب 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4034" y="4364675"/>
            <a:ext cx="1297305" cy="317500"/>
          </a:xfrm>
          <a:custGeom>
            <a:avLst/>
            <a:gdLst/>
            <a:ahLst/>
            <a:cxnLst/>
            <a:rect l="l" t="t" r="r" b="b"/>
            <a:pathLst>
              <a:path w="1297305" h="317500">
                <a:moveTo>
                  <a:pt x="1241887" y="0"/>
                </a:moveTo>
                <a:lnTo>
                  <a:pt x="54957" y="0"/>
                </a:lnTo>
                <a:lnTo>
                  <a:pt x="27478" y="37207"/>
                </a:lnTo>
                <a:lnTo>
                  <a:pt x="9159" y="82544"/>
                </a:lnTo>
                <a:lnTo>
                  <a:pt x="0" y="132759"/>
                </a:lnTo>
                <a:lnTo>
                  <a:pt x="0" y="184600"/>
                </a:lnTo>
                <a:lnTo>
                  <a:pt x="9159" y="234815"/>
                </a:lnTo>
                <a:lnTo>
                  <a:pt x="27478" y="280152"/>
                </a:lnTo>
                <a:lnTo>
                  <a:pt x="54957" y="317360"/>
                </a:lnTo>
                <a:lnTo>
                  <a:pt x="1241887" y="317360"/>
                </a:lnTo>
                <a:lnTo>
                  <a:pt x="1269366" y="280152"/>
                </a:lnTo>
                <a:lnTo>
                  <a:pt x="1287685" y="234815"/>
                </a:lnTo>
                <a:lnTo>
                  <a:pt x="1296845" y="184600"/>
                </a:lnTo>
                <a:lnTo>
                  <a:pt x="1296845" y="132759"/>
                </a:lnTo>
                <a:lnTo>
                  <a:pt x="1287685" y="82544"/>
                </a:lnTo>
                <a:lnTo>
                  <a:pt x="1269366" y="37207"/>
                </a:lnTo>
                <a:lnTo>
                  <a:pt x="1241887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07188" y="3002043"/>
            <a:ext cx="2005330" cy="317500"/>
          </a:xfrm>
          <a:custGeom>
            <a:avLst/>
            <a:gdLst/>
            <a:ahLst/>
            <a:cxnLst/>
            <a:rect l="l" t="t" r="r" b="b"/>
            <a:pathLst>
              <a:path w="2005329" h="317500">
                <a:moveTo>
                  <a:pt x="1949931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4"/>
                </a:lnTo>
                <a:lnTo>
                  <a:pt x="0" y="132646"/>
                </a:lnTo>
                <a:lnTo>
                  <a:pt x="0" y="184443"/>
                </a:lnTo>
                <a:lnTo>
                  <a:pt x="9151" y="234615"/>
                </a:lnTo>
                <a:lnTo>
                  <a:pt x="27454" y="279913"/>
                </a:lnTo>
                <a:lnTo>
                  <a:pt x="54909" y="317088"/>
                </a:lnTo>
                <a:lnTo>
                  <a:pt x="1949931" y="317088"/>
                </a:lnTo>
                <a:lnTo>
                  <a:pt x="1977386" y="279913"/>
                </a:lnTo>
                <a:lnTo>
                  <a:pt x="1995689" y="234615"/>
                </a:lnTo>
                <a:lnTo>
                  <a:pt x="2004841" y="184443"/>
                </a:lnTo>
                <a:lnTo>
                  <a:pt x="2004841" y="132646"/>
                </a:lnTo>
                <a:lnTo>
                  <a:pt x="1995689" y="82474"/>
                </a:lnTo>
                <a:lnTo>
                  <a:pt x="1977386" y="37175"/>
                </a:lnTo>
                <a:lnTo>
                  <a:pt x="1949931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2785" y="1785004"/>
            <a:ext cx="2023110" cy="317500"/>
          </a:xfrm>
          <a:custGeom>
            <a:avLst/>
            <a:gdLst/>
            <a:ahLst/>
            <a:cxnLst/>
            <a:rect l="l" t="t" r="r" b="b"/>
            <a:pathLst>
              <a:path w="2023110" h="317500">
                <a:moveTo>
                  <a:pt x="1968143" y="0"/>
                </a:moveTo>
                <a:lnTo>
                  <a:pt x="54909" y="0"/>
                </a:lnTo>
                <a:lnTo>
                  <a:pt x="27454" y="37175"/>
                </a:lnTo>
                <a:lnTo>
                  <a:pt x="9151" y="82473"/>
                </a:lnTo>
                <a:lnTo>
                  <a:pt x="0" y="132645"/>
                </a:lnTo>
                <a:lnTo>
                  <a:pt x="0" y="184441"/>
                </a:lnTo>
                <a:lnTo>
                  <a:pt x="9151" y="234613"/>
                </a:lnTo>
                <a:lnTo>
                  <a:pt x="27454" y="279912"/>
                </a:lnTo>
                <a:lnTo>
                  <a:pt x="54909" y="317087"/>
                </a:lnTo>
                <a:lnTo>
                  <a:pt x="1968143" y="317087"/>
                </a:lnTo>
                <a:lnTo>
                  <a:pt x="1995597" y="279912"/>
                </a:lnTo>
                <a:lnTo>
                  <a:pt x="2013901" y="234613"/>
                </a:lnTo>
                <a:lnTo>
                  <a:pt x="2023052" y="184441"/>
                </a:lnTo>
                <a:lnTo>
                  <a:pt x="2023052" y="132645"/>
                </a:lnTo>
                <a:lnTo>
                  <a:pt x="2013901" y="82473"/>
                </a:lnTo>
                <a:lnTo>
                  <a:pt x="1995597" y="37175"/>
                </a:lnTo>
                <a:lnTo>
                  <a:pt x="1968143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-3301" y="0"/>
            <a:ext cx="9147810" cy="6861809"/>
            <a:chOff x="-3301" y="0"/>
            <a:chExt cx="9147810" cy="6861809"/>
          </a:xfrm>
        </p:grpSpPr>
        <p:sp>
          <p:nvSpPr>
            <p:cNvPr id="6" name="object 6"/>
            <p:cNvSpPr/>
            <p:nvPr/>
          </p:nvSpPr>
          <p:spPr>
            <a:xfrm>
              <a:off x="2289771" y="168135"/>
              <a:ext cx="3522979" cy="495934"/>
            </a:xfrm>
            <a:custGeom>
              <a:avLst/>
              <a:gdLst/>
              <a:ahLst/>
              <a:cxnLst/>
              <a:rect l="l" t="t" r="r" b="b"/>
              <a:pathLst>
                <a:path w="3522979" h="495934">
                  <a:moveTo>
                    <a:pt x="3435184" y="0"/>
                  </a:moveTo>
                  <a:lnTo>
                    <a:pt x="87669" y="0"/>
                  </a:lnTo>
                  <a:lnTo>
                    <a:pt x="60881" y="32081"/>
                  </a:lnTo>
                  <a:lnTo>
                    <a:pt x="38964" y="69206"/>
                  </a:lnTo>
                  <a:lnTo>
                    <a:pt x="21917" y="110365"/>
                  </a:lnTo>
                  <a:lnTo>
                    <a:pt x="9741" y="154551"/>
                  </a:lnTo>
                  <a:lnTo>
                    <a:pt x="2435" y="200754"/>
                  </a:lnTo>
                  <a:lnTo>
                    <a:pt x="0" y="247966"/>
                  </a:lnTo>
                  <a:lnTo>
                    <a:pt x="2435" y="295178"/>
                  </a:lnTo>
                  <a:lnTo>
                    <a:pt x="9741" y="341382"/>
                  </a:lnTo>
                  <a:lnTo>
                    <a:pt x="21917" y="385567"/>
                  </a:lnTo>
                  <a:lnTo>
                    <a:pt x="38964" y="426727"/>
                  </a:lnTo>
                  <a:lnTo>
                    <a:pt x="60881" y="463852"/>
                  </a:lnTo>
                  <a:lnTo>
                    <a:pt x="87669" y="495933"/>
                  </a:lnTo>
                  <a:lnTo>
                    <a:pt x="3435184" y="495933"/>
                  </a:lnTo>
                  <a:lnTo>
                    <a:pt x="3461972" y="463852"/>
                  </a:lnTo>
                  <a:lnTo>
                    <a:pt x="3483889" y="426727"/>
                  </a:lnTo>
                  <a:lnTo>
                    <a:pt x="3500936" y="385567"/>
                  </a:lnTo>
                  <a:lnTo>
                    <a:pt x="3513112" y="341382"/>
                  </a:lnTo>
                  <a:lnTo>
                    <a:pt x="3520418" y="295178"/>
                  </a:lnTo>
                  <a:lnTo>
                    <a:pt x="3522853" y="247966"/>
                  </a:lnTo>
                  <a:lnTo>
                    <a:pt x="3520418" y="200754"/>
                  </a:lnTo>
                  <a:lnTo>
                    <a:pt x="3513112" y="154551"/>
                  </a:lnTo>
                  <a:lnTo>
                    <a:pt x="3500936" y="110365"/>
                  </a:lnTo>
                  <a:lnTo>
                    <a:pt x="3483889" y="69206"/>
                  </a:lnTo>
                  <a:lnTo>
                    <a:pt x="3461972" y="32081"/>
                  </a:lnTo>
                  <a:lnTo>
                    <a:pt x="3435184" y="0"/>
                  </a:lnTo>
                  <a:close/>
                </a:path>
              </a:pathLst>
            </a:custGeom>
            <a:solidFill>
              <a:srgbClr val="FFD1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48" y="3048"/>
              <a:ext cx="819785" cy="820419"/>
            </a:xfrm>
            <a:custGeom>
              <a:avLst/>
              <a:gdLst/>
              <a:ahLst/>
              <a:cxnLst/>
              <a:rect l="l" t="t" r="r" b="b"/>
              <a:pathLst>
                <a:path w="819785" h="820419">
                  <a:moveTo>
                    <a:pt x="819785" y="0"/>
                  </a:moveTo>
                  <a:lnTo>
                    <a:pt x="505" y="0"/>
                  </a:lnTo>
                  <a:lnTo>
                    <a:pt x="0" y="819912"/>
                  </a:lnTo>
                  <a:lnTo>
                    <a:pt x="48643" y="818514"/>
                  </a:lnTo>
                  <a:lnTo>
                    <a:pt x="96048" y="814451"/>
                  </a:lnTo>
                  <a:lnTo>
                    <a:pt x="142646" y="807592"/>
                  </a:lnTo>
                  <a:lnTo>
                    <a:pt x="188353" y="798194"/>
                  </a:lnTo>
                  <a:lnTo>
                    <a:pt x="233108" y="786384"/>
                  </a:lnTo>
                  <a:lnTo>
                    <a:pt x="276809" y="772160"/>
                  </a:lnTo>
                  <a:lnTo>
                    <a:pt x="319405" y="755523"/>
                  </a:lnTo>
                  <a:lnTo>
                    <a:pt x="360794" y="736600"/>
                  </a:lnTo>
                  <a:lnTo>
                    <a:pt x="400926" y="715517"/>
                  </a:lnTo>
                  <a:lnTo>
                    <a:pt x="439712" y="692276"/>
                  </a:lnTo>
                  <a:lnTo>
                    <a:pt x="477062" y="667003"/>
                  </a:lnTo>
                  <a:lnTo>
                    <a:pt x="512914" y="639826"/>
                  </a:lnTo>
                  <a:lnTo>
                    <a:pt x="547192" y="610615"/>
                  </a:lnTo>
                  <a:lnTo>
                    <a:pt x="579818" y="579754"/>
                  </a:lnTo>
                  <a:lnTo>
                    <a:pt x="610717" y="547115"/>
                  </a:lnTo>
                  <a:lnTo>
                    <a:pt x="639800" y="512825"/>
                  </a:lnTo>
                  <a:lnTo>
                    <a:pt x="666991" y="476885"/>
                  </a:lnTo>
                  <a:lnTo>
                    <a:pt x="692226" y="439547"/>
                  </a:lnTo>
                  <a:lnTo>
                    <a:pt x="715429" y="400685"/>
                  </a:lnTo>
                  <a:lnTo>
                    <a:pt x="736511" y="360552"/>
                  </a:lnTo>
                  <a:lnTo>
                    <a:pt x="755396" y="319150"/>
                  </a:lnTo>
                  <a:lnTo>
                    <a:pt x="772020" y="276478"/>
                  </a:lnTo>
                  <a:lnTo>
                    <a:pt x="786295" y="232791"/>
                  </a:lnTo>
                  <a:lnTo>
                    <a:pt x="798144" y="187959"/>
                  </a:lnTo>
                  <a:lnTo>
                    <a:pt x="807491" y="142240"/>
                  </a:lnTo>
                  <a:lnTo>
                    <a:pt x="814273" y="95630"/>
                  </a:lnTo>
                  <a:lnTo>
                    <a:pt x="818388" y="48132"/>
                  </a:lnTo>
                  <a:lnTo>
                    <a:pt x="819785" y="0"/>
                  </a:lnTo>
                  <a:close/>
                </a:path>
              </a:pathLst>
            </a:custGeom>
            <a:solidFill>
              <a:srgbClr val="FCF8FA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8" y="3048"/>
              <a:ext cx="819785" cy="820419"/>
            </a:xfrm>
            <a:custGeom>
              <a:avLst/>
              <a:gdLst/>
              <a:ahLst/>
              <a:cxnLst/>
              <a:rect l="l" t="t" r="r" b="b"/>
              <a:pathLst>
                <a:path w="819785" h="820419">
                  <a:moveTo>
                    <a:pt x="819785" y="0"/>
                  </a:moveTo>
                  <a:lnTo>
                    <a:pt x="818388" y="48132"/>
                  </a:lnTo>
                  <a:lnTo>
                    <a:pt x="814273" y="95630"/>
                  </a:lnTo>
                  <a:lnTo>
                    <a:pt x="807491" y="142240"/>
                  </a:lnTo>
                  <a:lnTo>
                    <a:pt x="798144" y="187959"/>
                  </a:lnTo>
                  <a:lnTo>
                    <a:pt x="786295" y="232791"/>
                  </a:lnTo>
                  <a:lnTo>
                    <a:pt x="772020" y="276478"/>
                  </a:lnTo>
                  <a:lnTo>
                    <a:pt x="755396" y="319150"/>
                  </a:lnTo>
                  <a:lnTo>
                    <a:pt x="736511" y="360552"/>
                  </a:lnTo>
                  <a:lnTo>
                    <a:pt x="715429" y="400685"/>
                  </a:lnTo>
                  <a:lnTo>
                    <a:pt x="692226" y="439547"/>
                  </a:lnTo>
                  <a:lnTo>
                    <a:pt x="666991" y="476885"/>
                  </a:lnTo>
                  <a:lnTo>
                    <a:pt x="639800" y="512825"/>
                  </a:lnTo>
                  <a:lnTo>
                    <a:pt x="610717" y="547115"/>
                  </a:lnTo>
                  <a:lnTo>
                    <a:pt x="579818" y="579754"/>
                  </a:lnTo>
                  <a:lnTo>
                    <a:pt x="547192" y="610615"/>
                  </a:lnTo>
                  <a:lnTo>
                    <a:pt x="512914" y="639826"/>
                  </a:lnTo>
                  <a:lnTo>
                    <a:pt x="477062" y="667003"/>
                  </a:lnTo>
                  <a:lnTo>
                    <a:pt x="439712" y="692276"/>
                  </a:lnTo>
                  <a:lnTo>
                    <a:pt x="400926" y="715517"/>
                  </a:lnTo>
                  <a:lnTo>
                    <a:pt x="360794" y="736600"/>
                  </a:lnTo>
                  <a:lnTo>
                    <a:pt x="319405" y="755523"/>
                  </a:lnTo>
                  <a:lnTo>
                    <a:pt x="276809" y="772160"/>
                  </a:lnTo>
                  <a:lnTo>
                    <a:pt x="233108" y="786384"/>
                  </a:lnTo>
                  <a:lnTo>
                    <a:pt x="188353" y="798194"/>
                  </a:lnTo>
                  <a:lnTo>
                    <a:pt x="142646" y="807592"/>
                  </a:lnTo>
                  <a:lnTo>
                    <a:pt x="96048" y="814451"/>
                  </a:lnTo>
                  <a:lnTo>
                    <a:pt x="48643" y="818514"/>
                  </a:lnTo>
                  <a:lnTo>
                    <a:pt x="505" y="819912"/>
                  </a:lnTo>
                  <a:lnTo>
                    <a:pt x="337" y="819912"/>
                  </a:lnTo>
                  <a:lnTo>
                    <a:pt x="168" y="819912"/>
                  </a:lnTo>
                  <a:lnTo>
                    <a:pt x="0" y="819912"/>
                  </a:lnTo>
                  <a:lnTo>
                    <a:pt x="505" y="0"/>
                  </a:lnTo>
                  <a:lnTo>
                    <a:pt x="819785" y="0"/>
                  </a:lnTo>
                  <a:close/>
                </a:path>
              </a:pathLst>
            </a:custGeom>
            <a:ln w="12192">
              <a:solidFill>
                <a:srgbClr val="D4C0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6492" y="4572"/>
              <a:ext cx="1786127" cy="178612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640" y="21336"/>
              <a:ext cx="1703705" cy="1702435"/>
            </a:xfrm>
            <a:custGeom>
              <a:avLst/>
              <a:gdLst/>
              <a:ahLst/>
              <a:cxnLst/>
              <a:rect l="l" t="t" r="r" b="b"/>
              <a:pathLst>
                <a:path w="1703705" h="1702435">
                  <a:moveTo>
                    <a:pt x="0" y="850900"/>
                  </a:moveTo>
                  <a:lnTo>
                    <a:pt x="1346" y="802640"/>
                  </a:lnTo>
                  <a:lnTo>
                    <a:pt x="5346" y="755142"/>
                  </a:lnTo>
                  <a:lnTo>
                    <a:pt x="11912" y="708279"/>
                  </a:lnTo>
                  <a:lnTo>
                    <a:pt x="20993" y="662305"/>
                  </a:lnTo>
                  <a:lnTo>
                    <a:pt x="32512" y="617347"/>
                  </a:lnTo>
                  <a:lnTo>
                    <a:pt x="46380" y="573278"/>
                  </a:lnTo>
                  <a:lnTo>
                    <a:pt x="62547" y="530225"/>
                  </a:lnTo>
                  <a:lnTo>
                    <a:pt x="80924" y="488442"/>
                  </a:lnTo>
                  <a:lnTo>
                    <a:pt x="101447" y="447802"/>
                  </a:lnTo>
                  <a:lnTo>
                    <a:pt x="124053" y="408432"/>
                  </a:lnTo>
                  <a:lnTo>
                    <a:pt x="148653" y="370459"/>
                  </a:lnTo>
                  <a:lnTo>
                    <a:pt x="175183" y="333883"/>
                  </a:lnTo>
                  <a:lnTo>
                    <a:pt x="203568" y="298831"/>
                  </a:lnTo>
                  <a:lnTo>
                    <a:pt x="233743" y="265303"/>
                  </a:lnTo>
                  <a:lnTo>
                    <a:pt x="265633" y="233553"/>
                  </a:lnTo>
                  <a:lnTo>
                    <a:pt x="299161" y="203327"/>
                  </a:lnTo>
                  <a:lnTo>
                    <a:pt x="334264" y="175006"/>
                  </a:lnTo>
                  <a:lnTo>
                    <a:pt x="370852" y="148463"/>
                  </a:lnTo>
                  <a:lnTo>
                    <a:pt x="408876" y="123952"/>
                  </a:lnTo>
                  <a:lnTo>
                    <a:pt x="448259" y="101346"/>
                  </a:lnTo>
                  <a:lnTo>
                    <a:pt x="488924" y="80899"/>
                  </a:lnTo>
                  <a:lnTo>
                    <a:pt x="530796" y="62484"/>
                  </a:lnTo>
                  <a:lnTo>
                    <a:pt x="573811" y="46355"/>
                  </a:lnTo>
                  <a:lnTo>
                    <a:pt x="617880" y="32512"/>
                  </a:lnTo>
                  <a:lnTo>
                    <a:pt x="662952" y="20955"/>
                  </a:lnTo>
                  <a:lnTo>
                    <a:pt x="708952" y="11938"/>
                  </a:lnTo>
                  <a:lnTo>
                    <a:pt x="755802" y="5334"/>
                  </a:lnTo>
                  <a:lnTo>
                    <a:pt x="803427" y="1397"/>
                  </a:lnTo>
                  <a:lnTo>
                    <a:pt x="851763" y="0"/>
                  </a:lnTo>
                  <a:lnTo>
                    <a:pt x="900099" y="1397"/>
                  </a:lnTo>
                  <a:lnTo>
                    <a:pt x="947724" y="5334"/>
                  </a:lnTo>
                  <a:lnTo>
                    <a:pt x="994575" y="11938"/>
                  </a:lnTo>
                  <a:lnTo>
                    <a:pt x="1040561" y="20955"/>
                  </a:lnTo>
                  <a:lnTo>
                    <a:pt x="1085646" y="32512"/>
                  </a:lnTo>
                  <a:lnTo>
                    <a:pt x="1129665" y="46355"/>
                  </a:lnTo>
                  <a:lnTo>
                    <a:pt x="1172718" y="62484"/>
                  </a:lnTo>
                  <a:lnTo>
                    <a:pt x="1214628" y="80899"/>
                  </a:lnTo>
                  <a:lnTo>
                    <a:pt x="1255268" y="101346"/>
                  </a:lnTo>
                  <a:lnTo>
                    <a:pt x="1294638" y="123952"/>
                  </a:lnTo>
                  <a:lnTo>
                    <a:pt x="1332738" y="148463"/>
                  </a:lnTo>
                  <a:lnTo>
                    <a:pt x="1369314" y="175006"/>
                  </a:lnTo>
                  <a:lnTo>
                    <a:pt x="1404366" y="203327"/>
                  </a:lnTo>
                  <a:lnTo>
                    <a:pt x="1437894" y="233553"/>
                  </a:lnTo>
                  <a:lnTo>
                    <a:pt x="1469771" y="265303"/>
                  </a:lnTo>
                  <a:lnTo>
                    <a:pt x="1499997" y="298831"/>
                  </a:lnTo>
                  <a:lnTo>
                    <a:pt x="1528317" y="333883"/>
                  </a:lnTo>
                  <a:lnTo>
                    <a:pt x="1554861" y="370459"/>
                  </a:lnTo>
                  <a:lnTo>
                    <a:pt x="1579498" y="408432"/>
                  </a:lnTo>
                  <a:lnTo>
                    <a:pt x="1602105" y="447802"/>
                  </a:lnTo>
                  <a:lnTo>
                    <a:pt x="1622679" y="488442"/>
                  </a:lnTo>
                  <a:lnTo>
                    <a:pt x="1640967" y="530225"/>
                  </a:lnTo>
                  <a:lnTo>
                    <a:pt x="1657223" y="573278"/>
                  </a:lnTo>
                  <a:lnTo>
                    <a:pt x="1671066" y="617347"/>
                  </a:lnTo>
                  <a:lnTo>
                    <a:pt x="1682623" y="662305"/>
                  </a:lnTo>
                  <a:lnTo>
                    <a:pt x="1691640" y="708279"/>
                  </a:lnTo>
                  <a:lnTo>
                    <a:pt x="1698244" y="755142"/>
                  </a:lnTo>
                  <a:lnTo>
                    <a:pt x="1702181" y="802640"/>
                  </a:lnTo>
                  <a:lnTo>
                    <a:pt x="1703578" y="850900"/>
                  </a:lnTo>
                  <a:lnTo>
                    <a:pt x="1702181" y="899287"/>
                  </a:lnTo>
                  <a:lnTo>
                    <a:pt x="1698244" y="946785"/>
                  </a:lnTo>
                  <a:lnTo>
                    <a:pt x="1691640" y="993648"/>
                  </a:lnTo>
                  <a:lnTo>
                    <a:pt x="1682623" y="1039622"/>
                  </a:lnTo>
                  <a:lnTo>
                    <a:pt x="1671066" y="1084580"/>
                  </a:lnTo>
                  <a:lnTo>
                    <a:pt x="1657223" y="1128649"/>
                  </a:lnTo>
                  <a:lnTo>
                    <a:pt x="1640967" y="1171702"/>
                  </a:lnTo>
                  <a:lnTo>
                    <a:pt x="1622679" y="1213485"/>
                  </a:lnTo>
                  <a:lnTo>
                    <a:pt x="1602105" y="1254125"/>
                  </a:lnTo>
                  <a:lnTo>
                    <a:pt x="1579498" y="1293495"/>
                  </a:lnTo>
                  <a:lnTo>
                    <a:pt x="1554861" y="1331468"/>
                  </a:lnTo>
                  <a:lnTo>
                    <a:pt x="1528317" y="1368044"/>
                  </a:lnTo>
                  <a:lnTo>
                    <a:pt x="1499997" y="1403096"/>
                  </a:lnTo>
                  <a:lnTo>
                    <a:pt x="1469771" y="1436624"/>
                  </a:lnTo>
                  <a:lnTo>
                    <a:pt x="1437894" y="1468374"/>
                  </a:lnTo>
                  <a:lnTo>
                    <a:pt x="1404366" y="1498600"/>
                  </a:lnTo>
                  <a:lnTo>
                    <a:pt x="1369314" y="1526921"/>
                  </a:lnTo>
                  <a:lnTo>
                    <a:pt x="1332738" y="1553464"/>
                  </a:lnTo>
                  <a:lnTo>
                    <a:pt x="1294638" y="1577975"/>
                  </a:lnTo>
                  <a:lnTo>
                    <a:pt x="1255268" y="1600581"/>
                  </a:lnTo>
                  <a:lnTo>
                    <a:pt x="1214628" y="1621028"/>
                  </a:lnTo>
                  <a:lnTo>
                    <a:pt x="1172718" y="1639443"/>
                  </a:lnTo>
                  <a:lnTo>
                    <a:pt x="1129665" y="1655572"/>
                  </a:lnTo>
                  <a:lnTo>
                    <a:pt x="1085646" y="1669415"/>
                  </a:lnTo>
                  <a:lnTo>
                    <a:pt x="1040561" y="1680972"/>
                  </a:lnTo>
                  <a:lnTo>
                    <a:pt x="994575" y="1689989"/>
                  </a:lnTo>
                  <a:lnTo>
                    <a:pt x="947724" y="1696593"/>
                  </a:lnTo>
                  <a:lnTo>
                    <a:pt x="900099" y="1700530"/>
                  </a:lnTo>
                  <a:lnTo>
                    <a:pt x="851763" y="1701927"/>
                  </a:lnTo>
                  <a:lnTo>
                    <a:pt x="803427" y="1700530"/>
                  </a:lnTo>
                  <a:lnTo>
                    <a:pt x="755802" y="1696593"/>
                  </a:lnTo>
                  <a:lnTo>
                    <a:pt x="708952" y="1689989"/>
                  </a:lnTo>
                  <a:lnTo>
                    <a:pt x="662952" y="1680972"/>
                  </a:lnTo>
                  <a:lnTo>
                    <a:pt x="617880" y="1669415"/>
                  </a:lnTo>
                  <a:lnTo>
                    <a:pt x="573811" y="1655572"/>
                  </a:lnTo>
                  <a:lnTo>
                    <a:pt x="530796" y="1639443"/>
                  </a:lnTo>
                  <a:lnTo>
                    <a:pt x="488924" y="1621028"/>
                  </a:lnTo>
                  <a:lnTo>
                    <a:pt x="448259" y="1600581"/>
                  </a:lnTo>
                  <a:lnTo>
                    <a:pt x="408876" y="1577975"/>
                  </a:lnTo>
                  <a:lnTo>
                    <a:pt x="370852" y="1553464"/>
                  </a:lnTo>
                  <a:lnTo>
                    <a:pt x="334264" y="1526921"/>
                  </a:lnTo>
                  <a:lnTo>
                    <a:pt x="299161" y="1498600"/>
                  </a:lnTo>
                  <a:lnTo>
                    <a:pt x="265633" y="1468374"/>
                  </a:lnTo>
                  <a:lnTo>
                    <a:pt x="233743" y="1436624"/>
                  </a:lnTo>
                  <a:lnTo>
                    <a:pt x="203568" y="1403096"/>
                  </a:lnTo>
                  <a:lnTo>
                    <a:pt x="175183" y="1368044"/>
                  </a:lnTo>
                  <a:lnTo>
                    <a:pt x="148653" y="1331468"/>
                  </a:lnTo>
                  <a:lnTo>
                    <a:pt x="124053" y="1293495"/>
                  </a:lnTo>
                  <a:lnTo>
                    <a:pt x="101447" y="1254125"/>
                  </a:lnTo>
                  <a:lnTo>
                    <a:pt x="80924" y="1213485"/>
                  </a:lnTo>
                  <a:lnTo>
                    <a:pt x="62547" y="1171702"/>
                  </a:lnTo>
                  <a:lnTo>
                    <a:pt x="46380" y="1128649"/>
                  </a:lnTo>
                  <a:lnTo>
                    <a:pt x="32512" y="1084580"/>
                  </a:lnTo>
                  <a:lnTo>
                    <a:pt x="20993" y="1039622"/>
                  </a:lnTo>
                  <a:lnTo>
                    <a:pt x="11912" y="993648"/>
                  </a:lnTo>
                  <a:lnTo>
                    <a:pt x="5346" y="946785"/>
                  </a:lnTo>
                  <a:lnTo>
                    <a:pt x="1346" y="899287"/>
                  </a:lnTo>
                  <a:lnTo>
                    <a:pt x="0" y="850900"/>
                  </a:lnTo>
                  <a:close/>
                </a:path>
              </a:pathLst>
            </a:custGeom>
            <a:ln w="27432">
              <a:solidFill>
                <a:srgbClr val="FFEC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9163" y="1043939"/>
              <a:ext cx="1159764" cy="11536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7452" y="1050036"/>
              <a:ext cx="1117092" cy="11125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7452" y="1050036"/>
              <a:ext cx="1116965" cy="1112520"/>
            </a:xfrm>
            <a:custGeom>
              <a:avLst/>
              <a:gdLst/>
              <a:ahLst/>
              <a:cxnLst/>
              <a:rect l="l" t="t" r="r" b="b"/>
              <a:pathLst>
                <a:path w="1116965" h="1112520">
                  <a:moveTo>
                    <a:pt x="118516" y="204724"/>
                  </a:moveTo>
                  <a:lnTo>
                    <a:pt x="149809" y="168783"/>
                  </a:lnTo>
                  <a:lnTo>
                    <a:pt x="183540" y="136271"/>
                  </a:lnTo>
                  <a:lnTo>
                    <a:pt x="219481" y="107187"/>
                  </a:lnTo>
                  <a:lnTo>
                    <a:pt x="257390" y="81534"/>
                  </a:lnTo>
                  <a:lnTo>
                    <a:pt x="297027" y="59309"/>
                  </a:lnTo>
                  <a:lnTo>
                    <a:pt x="338175" y="40512"/>
                  </a:lnTo>
                  <a:lnTo>
                    <a:pt x="380580" y="25400"/>
                  </a:lnTo>
                  <a:lnTo>
                    <a:pt x="424014" y="13588"/>
                  </a:lnTo>
                  <a:lnTo>
                    <a:pt x="468249" y="5461"/>
                  </a:lnTo>
                  <a:lnTo>
                    <a:pt x="513041" y="1015"/>
                  </a:lnTo>
                  <a:lnTo>
                    <a:pt x="558152" y="0"/>
                  </a:lnTo>
                  <a:lnTo>
                    <a:pt x="603351" y="2666"/>
                  </a:lnTo>
                  <a:lnTo>
                    <a:pt x="648398" y="9016"/>
                  </a:lnTo>
                  <a:lnTo>
                    <a:pt x="693064" y="19050"/>
                  </a:lnTo>
                  <a:lnTo>
                    <a:pt x="737120" y="32638"/>
                  </a:lnTo>
                  <a:lnTo>
                    <a:pt x="780313" y="50164"/>
                  </a:lnTo>
                  <a:lnTo>
                    <a:pt x="822426" y="71247"/>
                  </a:lnTo>
                  <a:lnTo>
                    <a:pt x="863206" y="96265"/>
                  </a:lnTo>
                  <a:lnTo>
                    <a:pt x="902436" y="124967"/>
                  </a:lnTo>
                  <a:lnTo>
                    <a:pt x="939126" y="156844"/>
                  </a:lnTo>
                  <a:lnTo>
                    <a:pt x="972477" y="191135"/>
                  </a:lnTo>
                  <a:lnTo>
                    <a:pt x="1002436" y="227456"/>
                  </a:lnTo>
                  <a:lnTo>
                    <a:pt x="1028992" y="265811"/>
                  </a:lnTo>
                  <a:lnTo>
                    <a:pt x="1052106" y="305688"/>
                  </a:lnTo>
                  <a:lnTo>
                    <a:pt x="1071753" y="347090"/>
                  </a:lnTo>
                  <a:lnTo>
                    <a:pt x="1087882" y="389636"/>
                  </a:lnTo>
                  <a:lnTo>
                    <a:pt x="1100455" y="433069"/>
                  </a:lnTo>
                  <a:lnTo>
                    <a:pt x="1109598" y="477392"/>
                  </a:lnTo>
                  <a:lnTo>
                    <a:pt x="1115060" y="522097"/>
                  </a:lnTo>
                  <a:lnTo>
                    <a:pt x="1116964" y="567054"/>
                  </a:lnTo>
                  <a:lnTo>
                    <a:pt x="1115186" y="612013"/>
                  </a:lnTo>
                  <a:lnTo>
                    <a:pt x="1109726" y="656716"/>
                  </a:lnTo>
                  <a:lnTo>
                    <a:pt x="1100582" y="701039"/>
                  </a:lnTo>
                  <a:lnTo>
                    <a:pt x="1087755" y="744601"/>
                  </a:lnTo>
                  <a:lnTo>
                    <a:pt x="1071117" y="787273"/>
                  </a:lnTo>
                  <a:lnTo>
                    <a:pt x="1050721" y="828801"/>
                  </a:lnTo>
                  <a:lnTo>
                    <a:pt x="1026502" y="868806"/>
                  </a:lnTo>
                  <a:lnTo>
                    <a:pt x="998448" y="907288"/>
                  </a:lnTo>
                  <a:lnTo>
                    <a:pt x="967155" y="943228"/>
                  </a:lnTo>
                  <a:lnTo>
                    <a:pt x="933424" y="975740"/>
                  </a:lnTo>
                  <a:lnTo>
                    <a:pt x="897483" y="1004951"/>
                  </a:lnTo>
                  <a:lnTo>
                    <a:pt x="859574" y="1030604"/>
                  </a:lnTo>
                  <a:lnTo>
                    <a:pt x="819937" y="1052829"/>
                  </a:lnTo>
                  <a:lnTo>
                    <a:pt x="778789" y="1071499"/>
                  </a:lnTo>
                  <a:lnTo>
                    <a:pt x="736384" y="1086739"/>
                  </a:lnTo>
                  <a:lnTo>
                    <a:pt x="692950" y="1098423"/>
                  </a:lnTo>
                  <a:lnTo>
                    <a:pt x="648716" y="1106677"/>
                  </a:lnTo>
                  <a:lnTo>
                    <a:pt x="603935" y="1111250"/>
                  </a:lnTo>
                  <a:lnTo>
                    <a:pt x="558812" y="1112139"/>
                  </a:lnTo>
                  <a:lnTo>
                    <a:pt x="513613" y="1109472"/>
                  </a:lnTo>
                  <a:lnTo>
                    <a:pt x="468566" y="1103249"/>
                  </a:lnTo>
                  <a:lnTo>
                    <a:pt x="423900" y="1093215"/>
                  </a:lnTo>
                  <a:lnTo>
                    <a:pt x="379844" y="1079500"/>
                  </a:lnTo>
                  <a:lnTo>
                    <a:pt x="336651" y="1062101"/>
                  </a:lnTo>
                  <a:lnTo>
                    <a:pt x="294538" y="1040891"/>
                  </a:lnTo>
                  <a:lnTo>
                    <a:pt x="253758" y="1016000"/>
                  </a:lnTo>
                  <a:lnTo>
                    <a:pt x="214528" y="987298"/>
                  </a:lnTo>
                  <a:lnTo>
                    <a:pt x="177838" y="955421"/>
                  </a:lnTo>
                  <a:lnTo>
                    <a:pt x="144487" y="921130"/>
                  </a:lnTo>
                  <a:lnTo>
                    <a:pt x="114515" y="884681"/>
                  </a:lnTo>
                  <a:lnTo>
                    <a:pt x="87960" y="846454"/>
                  </a:lnTo>
                  <a:lnTo>
                    <a:pt x="64846" y="806450"/>
                  </a:lnTo>
                  <a:lnTo>
                    <a:pt x="45199" y="765175"/>
                  </a:lnTo>
                  <a:lnTo>
                    <a:pt x="29057" y="722629"/>
                  </a:lnTo>
                  <a:lnTo>
                    <a:pt x="16433" y="679068"/>
                  </a:lnTo>
                  <a:lnTo>
                    <a:pt x="7353" y="634873"/>
                  </a:lnTo>
                  <a:lnTo>
                    <a:pt x="1866" y="590168"/>
                  </a:lnTo>
                  <a:lnTo>
                    <a:pt x="0" y="545211"/>
                  </a:lnTo>
                  <a:lnTo>
                    <a:pt x="1765" y="500252"/>
                  </a:lnTo>
                  <a:lnTo>
                    <a:pt x="7200" y="455422"/>
                  </a:lnTo>
                  <a:lnTo>
                    <a:pt x="16344" y="411225"/>
                  </a:lnTo>
                  <a:lnTo>
                    <a:pt x="29209" y="367538"/>
                  </a:lnTo>
                  <a:lnTo>
                    <a:pt x="45821" y="324865"/>
                  </a:lnTo>
                  <a:lnTo>
                    <a:pt x="66230" y="283337"/>
                  </a:lnTo>
                  <a:lnTo>
                    <a:pt x="90449" y="243204"/>
                  </a:lnTo>
                  <a:lnTo>
                    <a:pt x="118516" y="204724"/>
                  </a:lnTo>
                  <a:close/>
                </a:path>
                <a:path w="1116965" h="1112520">
                  <a:moveTo>
                    <a:pt x="220497" y="286258"/>
                  </a:moveTo>
                  <a:lnTo>
                    <a:pt x="193878" y="323596"/>
                  </a:lnTo>
                  <a:lnTo>
                    <a:pt x="171970" y="362965"/>
                  </a:lnTo>
                  <a:lnTo>
                    <a:pt x="154749" y="403987"/>
                  </a:lnTo>
                  <a:lnTo>
                    <a:pt x="142151" y="446150"/>
                  </a:lnTo>
                  <a:lnTo>
                    <a:pt x="134137" y="489203"/>
                  </a:lnTo>
                  <a:lnTo>
                    <a:pt x="130657" y="532638"/>
                  </a:lnTo>
                  <a:lnTo>
                    <a:pt x="131673" y="576199"/>
                  </a:lnTo>
                  <a:lnTo>
                    <a:pt x="137134" y="619633"/>
                  </a:lnTo>
                  <a:lnTo>
                    <a:pt x="146989" y="662304"/>
                  </a:lnTo>
                  <a:lnTo>
                    <a:pt x="161201" y="704088"/>
                  </a:lnTo>
                  <a:lnTo>
                    <a:pt x="179717" y="744474"/>
                  </a:lnTo>
                  <a:lnTo>
                    <a:pt x="202488" y="783081"/>
                  </a:lnTo>
                  <a:lnTo>
                    <a:pt x="229489" y="819785"/>
                  </a:lnTo>
                  <a:lnTo>
                    <a:pt x="260654" y="853821"/>
                  </a:lnTo>
                  <a:lnTo>
                    <a:pt x="295935" y="885189"/>
                  </a:lnTo>
                  <a:lnTo>
                    <a:pt x="334302" y="912749"/>
                  </a:lnTo>
                  <a:lnTo>
                    <a:pt x="374497" y="935481"/>
                  </a:lnTo>
                  <a:lnTo>
                    <a:pt x="416153" y="953769"/>
                  </a:lnTo>
                  <a:lnTo>
                    <a:pt x="458889" y="967359"/>
                  </a:lnTo>
                  <a:lnTo>
                    <a:pt x="502361" y="976502"/>
                  </a:lnTo>
                  <a:lnTo>
                    <a:pt x="546201" y="981075"/>
                  </a:lnTo>
                  <a:lnTo>
                    <a:pt x="590029" y="981201"/>
                  </a:lnTo>
                  <a:lnTo>
                    <a:pt x="633476" y="977011"/>
                  </a:lnTo>
                  <a:lnTo>
                    <a:pt x="676198" y="968248"/>
                  </a:lnTo>
                  <a:lnTo>
                    <a:pt x="717804" y="955293"/>
                  </a:lnTo>
                  <a:lnTo>
                    <a:pt x="757948" y="937894"/>
                  </a:lnTo>
                  <a:lnTo>
                    <a:pt x="796239" y="916304"/>
                  </a:lnTo>
                  <a:lnTo>
                    <a:pt x="832345" y="890397"/>
                  </a:lnTo>
                  <a:lnTo>
                    <a:pt x="865873" y="860298"/>
                  </a:lnTo>
                  <a:lnTo>
                    <a:pt x="896454" y="826008"/>
                  </a:lnTo>
                  <a:lnTo>
                    <a:pt x="923086" y="788542"/>
                  </a:lnTo>
                  <a:lnTo>
                    <a:pt x="944994" y="749173"/>
                  </a:lnTo>
                  <a:lnTo>
                    <a:pt x="962215" y="708151"/>
                  </a:lnTo>
                  <a:lnTo>
                    <a:pt x="974826" y="665988"/>
                  </a:lnTo>
                  <a:lnTo>
                    <a:pt x="982840" y="623062"/>
                  </a:lnTo>
                  <a:lnTo>
                    <a:pt x="986320" y="579501"/>
                  </a:lnTo>
                  <a:lnTo>
                    <a:pt x="985304" y="535939"/>
                  </a:lnTo>
                  <a:lnTo>
                    <a:pt x="979843" y="492633"/>
                  </a:lnTo>
                  <a:lnTo>
                    <a:pt x="969987" y="449834"/>
                  </a:lnTo>
                  <a:lnTo>
                    <a:pt x="955776" y="408177"/>
                  </a:lnTo>
                  <a:lnTo>
                    <a:pt x="937260" y="367791"/>
                  </a:lnTo>
                  <a:lnTo>
                    <a:pt x="914476" y="329056"/>
                  </a:lnTo>
                  <a:lnTo>
                    <a:pt x="887488" y="292480"/>
                  </a:lnTo>
                  <a:lnTo>
                    <a:pt x="856322" y="258317"/>
                  </a:lnTo>
                  <a:lnTo>
                    <a:pt x="821042" y="226949"/>
                  </a:lnTo>
                  <a:lnTo>
                    <a:pt x="782675" y="199516"/>
                  </a:lnTo>
                  <a:lnTo>
                    <a:pt x="742480" y="176656"/>
                  </a:lnTo>
                  <a:lnTo>
                    <a:pt x="700824" y="158496"/>
                  </a:lnTo>
                  <a:lnTo>
                    <a:pt x="658075" y="144779"/>
                  </a:lnTo>
                  <a:lnTo>
                    <a:pt x="614603" y="135762"/>
                  </a:lnTo>
                  <a:lnTo>
                    <a:pt x="570763" y="131063"/>
                  </a:lnTo>
                  <a:lnTo>
                    <a:pt x="526935" y="130937"/>
                  </a:lnTo>
                  <a:lnTo>
                    <a:pt x="483489" y="135254"/>
                  </a:lnTo>
                  <a:lnTo>
                    <a:pt x="440766" y="143890"/>
                  </a:lnTo>
                  <a:lnTo>
                    <a:pt x="399161" y="156972"/>
                  </a:lnTo>
                  <a:lnTo>
                    <a:pt x="359016" y="174371"/>
                  </a:lnTo>
                  <a:lnTo>
                    <a:pt x="320713" y="195961"/>
                  </a:lnTo>
                  <a:lnTo>
                    <a:pt x="284619" y="221868"/>
                  </a:lnTo>
                  <a:lnTo>
                    <a:pt x="251091" y="251967"/>
                  </a:lnTo>
                  <a:lnTo>
                    <a:pt x="220497" y="286258"/>
                  </a:lnTo>
                  <a:close/>
                </a:path>
              </a:pathLst>
            </a:custGeom>
            <a:ln w="12192">
              <a:solidFill>
                <a:srgbClr val="C7B0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13459" y="0"/>
              <a:ext cx="8130540" cy="6858000"/>
            </a:xfrm>
            <a:custGeom>
              <a:avLst/>
              <a:gdLst/>
              <a:ahLst/>
              <a:cxnLst/>
              <a:rect l="l" t="t" r="r" b="b"/>
              <a:pathLst>
                <a:path w="8130540" h="6858000">
                  <a:moveTo>
                    <a:pt x="8130540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30540" y="6858000"/>
                  </a:lnTo>
                  <a:lnTo>
                    <a:pt x="81305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35736" y="0"/>
              <a:ext cx="155447" cy="685799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24400" y="5029199"/>
              <a:ext cx="4419599" cy="18287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1680" y="0"/>
              <a:ext cx="2872740" cy="73152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52900" y="0"/>
              <a:ext cx="1943100" cy="73152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2364739" y="0"/>
            <a:ext cx="337312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5" dirty="0">
                <a:solidFill>
                  <a:srgbClr val="000000"/>
                </a:solidFill>
                <a:latin typeface="Times New Roman"/>
                <a:cs typeface="Times New Roman"/>
              </a:rPr>
              <a:t>Artificial</a:t>
            </a:r>
            <a:r>
              <a:rPr sz="43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4300" spc="-5" dirty="0">
                <a:solidFill>
                  <a:srgbClr val="000000"/>
                </a:solidFill>
                <a:latin typeface="Times New Roman"/>
                <a:cs typeface="Times New Roman"/>
              </a:rPr>
              <a:t>Heart</a:t>
            </a:r>
            <a:endParaRPr sz="43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5364" y="1657604"/>
            <a:ext cx="7433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The</a:t>
            </a:r>
            <a:r>
              <a:rPr sz="2800" b="1" spc="29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heart</a:t>
            </a:r>
            <a:r>
              <a:rPr sz="2800" b="1" spc="31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is</a:t>
            </a:r>
            <a:r>
              <a:rPr sz="2800" b="1" spc="30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conceptually</a:t>
            </a:r>
            <a:r>
              <a:rPr sz="2800" b="1" spc="30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simple,</a:t>
            </a:r>
            <a:r>
              <a:rPr sz="2800" b="1" spc="275" dirty="0">
                <a:latin typeface="Times New Roman"/>
                <a:cs typeface="Times New Roman"/>
              </a:rPr>
              <a:t> </a:t>
            </a:r>
            <a:r>
              <a:rPr sz="2800" b="1" spc="-50" dirty="0">
                <a:latin typeface="Times New Roman"/>
                <a:cs typeface="Times New Roman"/>
              </a:rPr>
              <a:t>it’s</a:t>
            </a:r>
            <a:r>
              <a:rPr sz="2800" b="1" spc="26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formed</a:t>
            </a:r>
            <a:r>
              <a:rPr sz="2800" b="1" spc="305" dirty="0">
                <a:latin typeface="Times New Roman"/>
                <a:cs typeface="Times New Roman"/>
              </a:rPr>
              <a:t> </a:t>
            </a:r>
            <a:r>
              <a:rPr sz="2800" b="1" spc="-170" dirty="0">
                <a:latin typeface="Times New Roman"/>
                <a:cs typeface="Times New Roman"/>
              </a:rPr>
              <a:t>by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49398" y="2020595"/>
            <a:ext cx="192087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1770">
              <a:lnSpc>
                <a:spcPct val="15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materials  co</a:t>
            </a:r>
            <a:r>
              <a:rPr sz="2800" b="1" dirty="0">
                <a:latin typeface="Times New Roman"/>
                <a:cs typeface="Times New Roman"/>
              </a:rPr>
              <a:t>n</a:t>
            </a:r>
            <a:r>
              <a:rPr sz="2800" b="1" spc="-5" dirty="0">
                <a:latin typeface="Times New Roman"/>
                <a:cs typeface="Times New Roman"/>
              </a:rPr>
              <a:t>sequence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87036" y="2020595"/>
            <a:ext cx="4084954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079" marR="5080" indent="-247015">
              <a:lnSpc>
                <a:spcPct val="150000"/>
              </a:lnSpc>
              <a:spcBef>
                <a:spcPts val="100"/>
              </a:spcBef>
              <a:tabLst>
                <a:tab pos="766445" algn="l"/>
                <a:tab pos="909955" algn="l"/>
                <a:tab pos="1888489" algn="l"/>
                <a:tab pos="2173605" algn="l"/>
                <a:tab pos="2533650" algn="l"/>
                <a:tab pos="3296920" algn="l"/>
                <a:tab pos="3815079" algn="l"/>
              </a:tabLst>
            </a:pPr>
            <a:r>
              <a:rPr sz="2800" b="1" dirty="0">
                <a:latin typeface="Times New Roman"/>
                <a:cs typeface="Times New Roman"/>
              </a:rPr>
              <a:t>an</a:t>
            </a:r>
            <a:r>
              <a:rPr sz="2800" b="1" spc="-5" dirty="0">
                <a:latin typeface="Times New Roman"/>
                <a:cs typeface="Times New Roman"/>
              </a:rPr>
              <a:t>d</a:t>
            </a:r>
            <a:r>
              <a:rPr sz="2800" b="1" dirty="0">
                <a:latin typeface="Times New Roman"/>
                <a:cs typeface="Times New Roman"/>
              </a:rPr>
              <a:t>		p</a:t>
            </a:r>
            <a:r>
              <a:rPr sz="2800" b="1" spc="15" dirty="0">
                <a:latin typeface="Times New Roman"/>
                <a:cs typeface="Times New Roman"/>
              </a:rPr>
              <a:t>o</a:t>
            </a:r>
            <a:r>
              <a:rPr sz="2800" b="1" spc="-60" dirty="0">
                <a:latin typeface="Times New Roman"/>
                <a:cs typeface="Times New Roman"/>
              </a:rPr>
              <a:t>w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r</a:t>
            </a:r>
            <a:r>
              <a:rPr sz="2800" b="1" dirty="0">
                <a:latin typeface="Times New Roman"/>
                <a:cs typeface="Times New Roman"/>
              </a:rPr>
              <a:t>		</a:t>
            </a:r>
            <a:r>
              <a:rPr sz="2800" b="1" spc="-5" dirty="0">
                <a:latin typeface="Times New Roman"/>
                <a:cs typeface="Times New Roman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upp</a:t>
            </a:r>
            <a:r>
              <a:rPr sz="2800" b="1" spc="-5" dirty="0">
                <a:latin typeface="Times New Roman"/>
                <a:cs typeface="Times New Roman"/>
              </a:rPr>
              <a:t>li</a:t>
            </a:r>
            <a:r>
              <a:rPr sz="2800" b="1" spc="-10" dirty="0">
                <a:latin typeface="Times New Roman"/>
                <a:cs typeface="Times New Roman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s.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A  it	could	</a:t>
            </a:r>
            <a:r>
              <a:rPr sz="2800" b="1" dirty="0">
                <a:latin typeface="Times New Roman"/>
                <a:cs typeface="Times New Roman"/>
              </a:rPr>
              <a:t>be	</a:t>
            </a:r>
            <a:r>
              <a:rPr sz="2800" b="1" spc="-5" dirty="0">
                <a:latin typeface="Times New Roman"/>
                <a:cs typeface="Times New Roman"/>
              </a:rPr>
              <a:t>the	</a:t>
            </a:r>
            <a:r>
              <a:rPr sz="2800" b="1" dirty="0">
                <a:latin typeface="Times New Roman"/>
                <a:cs typeface="Times New Roman"/>
              </a:rPr>
              <a:t>body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53795" y="2020595"/>
            <a:ext cx="143891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800" b="1" spc="-5" dirty="0">
                <a:latin typeface="Times New Roman"/>
                <a:cs typeface="Times New Roman"/>
              </a:rPr>
              <a:t>synthetic  possible  </a:t>
            </a:r>
            <a:r>
              <a:rPr sz="2800" b="1" spc="-120" dirty="0">
                <a:latin typeface="Times New Roman"/>
                <a:cs typeface="Times New Roman"/>
              </a:rPr>
              <a:t>r</a:t>
            </a:r>
            <a:r>
              <a:rPr sz="2800" b="1" spc="-5" dirty="0">
                <a:latin typeface="Times New Roman"/>
                <a:cs typeface="Times New Roman"/>
              </a:rPr>
              <a:t>ej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-35" dirty="0">
                <a:latin typeface="Times New Roman"/>
                <a:cs typeface="Times New Roman"/>
              </a:rPr>
              <a:t>c</a:t>
            </a:r>
            <a:r>
              <a:rPr sz="2800" b="1" spc="-5" dirty="0">
                <a:latin typeface="Times New Roman"/>
                <a:cs typeface="Times New Roman"/>
              </a:rPr>
              <a:t>ti</a:t>
            </a:r>
            <a:r>
              <a:rPr sz="2800" b="1" dirty="0">
                <a:latin typeface="Times New Roman"/>
                <a:cs typeface="Times New Roman"/>
              </a:rPr>
              <a:t>on</a:t>
            </a:r>
            <a:r>
              <a:rPr sz="2800" b="1" spc="-5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58770" y="3591305"/>
            <a:ext cx="56940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80160" algn="l"/>
                <a:tab pos="3757295" algn="l"/>
                <a:tab pos="520573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These	com</a:t>
            </a:r>
            <a:r>
              <a:rPr sz="2800" b="1" spc="5" dirty="0">
                <a:latin typeface="Times New Roman"/>
                <a:cs typeface="Times New Roman"/>
              </a:rPr>
              <a:t>p</a:t>
            </a:r>
            <a:r>
              <a:rPr sz="2800" b="1" spc="-10" dirty="0">
                <a:latin typeface="Times New Roman"/>
                <a:cs typeface="Times New Roman"/>
              </a:rPr>
              <a:t>l</a:t>
            </a:r>
            <a:r>
              <a:rPr sz="2800" b="1" spc="-5" dirty="0">
                <a:latin typeface="Times New Roman"/>
                <a:cs typeface="Times New Roman"/>
              </a:rPr>
              <a:t>icat</a:t>
            </a:r>
            <a:r>
              <a:rPr sz="2800" b="1" spc="-10" dirty="0">
                <a:latin typeface="Times New Roman"/>
                <a:cs typeface="Times New Roman"/>
              </a:rPr>
              <a:t>i</a:t>
            </a:r>
            <a:r>
              <a:rPr sz="2800" b="1" dirty="0">
                <a:latin typeface="Times New Roman"/>
                <a:cs typeface="Times New Roman"/>
              </a:rPr>
              <a:t>on</a:t>
            </a:r>
            <a:r>
              <a:rPr sz="2800" b="1" spc="-5" dirty="0">
                <a:latin typeface="Times New Roman"/>
                <a:cs typeface="Times New Roman"/>
              </a:rPr>
              <a:t>s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Times New Roman"/>
                <a:cs typeface="Times New Roman"/>
              </a:rPr>
              <a:t>l</a:t>
            </a:r>
            <a:r>
              <a:rPr sz="2800" b="1" spc="-5" dirty="0">
                <a:latin typeface="Times New Roman"/>
                <a:cs typeface="Times New Roman"/>
              </a:rPr>
              <a:t>imit</a:t>
            </a:r>
            <a:r>
              <a:rPr sz="2800" b="1" spc="-15" dirty="0">
                <a:latin typeface="Times New Roman"/>
                <a:cs typeface="Times New Roman"/>
              </a:rPr>
              <a:t>e</a:t>
            </a:r>
            <a:r>
              <a:rPr sz="2800" b="1" spc="-5" dirty="0">
                <a:latin typeface="Times New Roman"/>
                <a:cs typeface="Times New Roman"/>
              </a:rPr>
              <a:t>d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t</a:t>
            </a:r>
            <a:r>
              <a:rPr sz="2800" b="1" dirty="0">
                <a:latin typeface="Times New Roman"/>
                <a:cs typeface="Times New Roman"/>
              </a:rPr>
              <a:t>he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66291" y="4022830"/>
            <a:ext cx="750379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tabLst>
                <a:tab pos="1367155" algn="l"/>
                <a:tab pos="1830705" algn="l"/>
                <a:tab pos="2769870" algn="l"/>
                <a:tab pos="4008754" algn="l"/>
                <a:tab pos="5652135" algn="l"/>
                <a:tab pos="6116955" algn="l"/>
                <a:tab pos="7155180" algn="l"/>
              </a:tabLst>
            </a:pPr>
            <a:r>
              <a:rPr sz="2800" b="1" spc="-5" dirty="0">
                <a:latin typeface="Times New Roman"/>
                <a:cs typeface="Times New Roman"/>
              </a:rPr>
              <a:t>lifespan	</a:t>
            </a:r>
            <a:r>
              <a:rPr sz="2800" b="1" spc="-15" dirty="0">
                <a:latin typeface="Times New Roman"/>
                <a:cs typeface="Times New Roman"/>
              </a:rPr>
              <a:t>o</a:t>
            </a:r>
            <a:r>
              <a:rPr sz="2800" b="1" spc="-5" dirty="0">
                <a:latin typeface="Times New Roman"/>
                <a:cs typeface="Times New Roman"/>
              </a:rPr>
              <a:t>f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early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hu</a:t>
            </a:r>
            <a:r>
              <a:rPr sz="2800" b="1" spc="-10" dirty="0">
                <a:latin typeface="Times New Roman"/>
                <a:cs typeface="Times New Roman"/>
              </a:rPr>
              <a:t>m</a:t>
            </a:r>
            <a:r>
              <a:rPr sz="2800" b="1" spc="-5" dirty="0">
                <a:latin typeface="Times New Roman"/>
                <a:cs typeface="Times New Roman"/>
              </a:rPr>
              <a:t>an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20" dirty="0">
                <a:latin typeface="Times New Roman"/>
                <a:cs typeface="Times New Roman"/>
              </a:rPr>
              <a:t>r</a:t>
            </a:r>
            <a:r>
              <a:rPr sz="2800" b="1" spc="-10" dirty="0">
                <a:latin typeface="Times New Roman"/>
                <a:cs typeface="Times New Roman"/>
              </a:rPr>
              <a:t>ec</a:t>
            </a:r>
            <a:r>
              <a:rPr sz="2800" b="1" spc="-5" dirty="0">
                <a:latin typeface="Times New Roman"/>
                <a:cs typeface="Times New Roman"/>
              </a:rPr>
              <a:t>ipients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to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hours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5" dirty="0">
                <a:latin typeface="Times New Roman"/>
                <a:cs typeface="Times New Roman"/>
              </a:rPr>
              <a:t>or  </a:t>
            </a:r>
            <a:r>
              <a:rPr sz="2800" b="1" dirty="0">
                <a:latin typeface="Times New Roman"/>
                <a:cs typeface="Times New Roman"/>
              </a:rPr>
              <a:t>days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001000" y="457200"/>
            <a:ext cx="1142999" cy="7604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553200" y="168135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06:45:26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القلب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الصناعي 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6553200" y="1784997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06:45:55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من الناحية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النظرية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53200" y="3002038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06:49:26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ان يرفض الجسم عمل القلب الاصطناعي فهذه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spc="-200" dirty="0">
                <a:latin typeface="Arial"/>
                <a:cs typeface="Arial"/>
              </a:rPr>
              <a:t>نتيجة  </a:t>
            </a:r>
            <a:r>
              <a:rPr sz="1000" dirty="0">
                <a:latin typeface="Arial"/>
                <a:cs typeface="Arial"/>
              </a:rPr>
              <a:t>محتملة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53200" y="4364672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06:51:09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عمر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الانسان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2776428" y="2925590"/>
              <a:ext cx="2014855" cy="317500"/>
            </a:xfrm>
            <a:custGeom>
              <a:avLst/>
              <a:gdLst/>
              <a:ahLst/>
              <a:cxnLst/>
              <a:rect l="l" t="t" r="r" b="b"/>
              <a:pathLst>
                <a:path w="2014854" h="317500">
                  <a:moveTo>
                    <a:pt x="1959349" y="0"/>
                  </a:moveTo>
                  <a:lnTo>
                    <a:pt x="54909" y="0"/>
                  </a:lnTo>
                  <a:lnTo>
                    <a:pt x="27454" y="37175"/>
                  </a:lnTo>
                  <a:lnTo>
                    <a:pt x="9151" y="82473"/>
                  </a:lnTo>
                  <a:lnTo>
                    <a:pt x="0" y="132645"/>
                  </a:lnTo>
                  <a:lnTo>
                    <a:pt x="0" y="184441"/>
                  </a:lnTo>
                  <a:lnTo>
                    <a:pt x="9151" y="234613"/>
                  </a:lnTo>
                  <a:lnTo>
                    <a:pt x="27454" y="279912"/>
                  </a:lnTo>
                  <a:lnTo>
                    <a:pt x="54909" y="317087"/>
                  </a:lnTo>
                  <a:lnTo>
                    <a:pt x="1959349" y="317087"/>
                  </a:lnTo>
                  <a:lnTo>
                    <a:pt x="1986804" y="279912"/>
                  </a:lnTo>
                  <a:lnTo>
                    <a:pt x="2005108" y="234613"/>
                  </a:lnTo>
                  <a:lnTo>
                    <a:pt x="2014260" y="184441"/>
                  </a:lnTo>
                  <a:lnTo>
                    <a:pt x="2014260" y="132645"/>
                  </a:lnTo>
                  <a:lnTo>
                    <a:pt x="2005108" y="82473"/>
                  </a:lnTo>
                  <a:lnTo>
                    <a:pt x="1986804" y="37175"/>
                  </a:lnTo>
                  <a:lnTo>
                    <a:pt x="1959349" y="0"/>
                  </a:lnTo>
                  <a:close/>
                </a:path>
              </a:pathLst>
            </a:custGeom>
            <a:solidFill>
              <a:srgbClr val="FFD1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452615" y="5312664"/>
              <a:ext cx="252984" cy="1950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495288" y="5320284"/>
              <a:ext cx="524256" cy="3962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507480" y="5323332"/>
              <a:ext cx="499745" cy="378460"/>
            </a:xfrm>
            <a:custGeom>
              <a:avLst/>
              <a:gdLst/>
              <a:ahLst/>
              <a:cxnLst/>
              <a:rect l="l" t="t" r="r" b="b"/>
              <a:pathLst>
                <a:path w="499745" h="378460">
                  <a:moveTo>
                    <a:pt x="0" y="188976"/>
                  </a:moveTo>
                  <a:lnTo>
                    <a:pt x="6223" y="147066"/>
                  </a:lnTo>
                  <a:lnTo>
                    <a:pt x="23749" y="108458"/>
                  </a:lnTo>
                  <a:lnTo>
                    <a:pt x="51435" y="74168"/>
                  </a:lnTo>
                  <a:lnTo>
                    <a:pt x="87756" y="45212"/>
                  </a:lnTo>
                  <a:lnTo>
                    <a:pt x="131572" y="22479"/>
                  </a:lnTo>
                  <a:lnTo>
                    <a:pt x="168401" y="10287"/>
                  </a:lnTo>
                  <a:lnTo>
                    <a:pt x="208025" y="2667"/>
                  </a:lnTo>
                  <a:lnTo>
                    <a:pt x="249936" y="0"/>
                  </a:lnTo>
                  <a:lnTo>
                    <a:pt x="264033" y="254"/>
                  </a:lnTo>
                  <a:lnTo>
                    <a:pt x="305308" y="4699"/>
                  </a:lnTo>
                  <a:lnTo>
                    <a:pt x="344043" y="13843"/>
                  </a:lnTo>
                  <a:lnTo>
                    <a:pt x="379856" y="27559"/>
                  </a:lnTo>
                  <a:lnTo>
                    <a:pt x="421894" y="51816"/>
                  </a:lnTo>
                  <a:lnTo>
                    <a:pt x="456184" y="82296"/>
                  </a:lnTo>
                  <a:lnTo>
                    <a:pt x="481456" y="117729"/>
                  </a:lnTo>
                  <a:lnTo>
                    <a:pt x="496316" y="157226"/>
                  </a:lnTo>
                  <a:lnTo>
                    <a:pt x="499745" y="188976"/>
                  </a:lnTo>
                  <a:lnTo>
                    <a:pt x="499364" y="199644"/>
                  </a:lnTo>
                  <a:lnTo>
                    <a:pt x="490220" y="240792"/>
                  </a:lnTo>
                  <a:lnTo>
                    <a:pt x="470026" y="278434"/>
                  </a:lnTo>
                  <a:lnTo>
                    <a:pt x="440054" y="311518"/>
                  </a:lnTo>
                  <a:lnTo>
                    <a:pt x="401700" y="339013"/>
                  </a:lnTo>
                  <a:lnTo>
                    <a:pt x="356362" y="359918"/>
                  </a:lnTo>
                  <a:lnTo>
                    <a:pt x="318516" y="370662"/>
                  </a:lnTo>
                  <a:lnTo>
                    <a:pt x="278002" y="376682"/>
                  </a:lnTo>
                  <a:lnTo>
                    <a:pt x="249936" y="377863"/>
                  </a:lnTo>
                  <a:lnTo>
                    <a:pt x="235712" y="377571"/>
                  </a:lnTo>
                  <a:lnTo>
                    <a:pt x="194437" y="373214"/>
                  </a:lnTo>
                  <a:lnTo>
                    <a:pt x="155701" y="363994"/>
                  </a:lnTo>
                  <a:lnTo>
                    <a:pt x="120015" y="350354"/>
                  </a:lnTo>
                  <a:lnTo>
                    <a:pt x="77977" y="326021"/>
                  </a:lnTo>
                  <a:lnTo>
                    <a:pt x="43561" y="295605"/>
                  </a:lnTo>
                  <a:lnTo>
                    <a:pt x="18288" y="260096"/>
                  </a:lnTo>
                  <a:lnTo>
                    <a:pt x="3555" y="220599"/>
                  </a:lnTo>
                  <a:lnTo>
                    <a:pt x="0" y="188976"/>
                  </a:lnTo>
                  <a:close/>
                </a:path>
              </a:pathLst>
            </a:custGeom>
            <a:ln w="27432">
              <a:solidFill>
                <a:srgbClr val="FFECF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07480" y="5550408"/>
              <a:ext cx="341375" cy="2560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13576" y="5551932"/>
              <a:ext cx="327660" cy="247015"/>
            </a:xfrm>
            <a:custGeom>
              <a:avLst/>
              <a:gdLst/>
              <a:ahLst/>
              <a:cxnLst/>
              <a:rect l="l" t="t" r="r" b="b"/>
              <a:pathLst>
                <a:path w="327659" h="247014">
                  <a:moveTo>
                    <a:pt x="34798" y="45440"/>
                  </a:moveTo>
                  <a:lnTo>
                    <a:pt x="75438" y="18034"/>
                  </a:lnTo>
                  <a:lnTo>
                    <a:pt x="111632" y="5588"/>
                  </a:lnTo>
                  <a:lnTo>
                    <a:pt x="150495" y="254"/>
                  </a:lnTo>
                  <a:lnTo>
                    <a:pt x="163702" y="0"/>
                  </a:lnTo>
                  <a:lnTo>
                    <a:pt x="176910" y="635"/>
                  </a:lnTo>
                  <a:lnTo>
                    <a:pt x="216153" y="7239"/>
                  </a:lnTo>
                  <a:lnTo>
                    <a:pt x="253238" y="21336"/>
                  </a:lnTo>
                  <a:lnTo>
                    <a:pt x="285242" y="42405"/>
                  </a:lnTo>
                  <a:lnTo>
                    <a:pt x="314325" y="77025"/>
                  </a:lnTo>
                  <a:lnTo>
                    <a:pt x="327025" y="115849"/>
                  </a:lnTo>
                  <a:lnTo>
                    <a:pt x="327659" y="125831"/>
                  </a:lnTo>
                  <a:lnTo>
                    <a:pt x="327151" y="135801"/>
                  </a:lnTo>
                  <a:lnTo>
                    <a:pt x="314198" y="174701"/>
                  </a:lnTo>
                  <a:lnTo>
                    <a:pt x="283718" y="209321"/>
                  </a:lnTo>
                  <a:lnTo>
                    <a:pt x="240538" y="233629"/>
                  </a:lnTo>
                  <a:lnTo>
                    <a:pt x="203200" y="243776"/>
                  </a:lnTo>
                  <a:lnTo>
                    <a:pt x="163956" y="246811"/>
                  </a:lnTo>
                  <a:lnTo>
                    <a:pt x="150622" y="246214"/>
                  </a:lnTo>
                  <a:lnTo>
                    <a:pt x="111378" y="239560"/>
                  </a:lnTo>
                  <a:lnTo>
                    <a:pt x="74422" y="225463"/>
                  </a:lnTo>
                  <a:lnTo>
                    <a:pt x="42418" y="204406"/>
                  </a:lnTo>
                  <a:lnTo>
                    <a:pt x="13207" y="169799"/>
                  </a:lnTo>
                  <a:lnTo>
                    <a:pt x="507" y="130962"/>
                  </a:lnTo>
                  <a:lnTo>
                    <a:pt x="0" y="120980"/>
                  </a:lnTo>
                  <a:lnTo>
                    <a:pt x="507" y="111010"/>
                  </a:lnTo>
                  <a:lnTo>
                    <a:pt x="13462" y="72097"/>
                  </a:lnTo>
                  <a:lnTo>
                    <a:pt x="34798" y="45440"/>
                  </a:lnTo>
                  <a:close/>
                </a:path>
                <a:path w="327659" h="247014">
                  <a:moveTo>
                    <a:pt x="64643" y="63512"/>
                  </a:moveTo>
                  <a:lnTo>
                    <a:pt x="41655" y="99009"/>
                  </a:lnTo>
                  <a:lnTo>
                    <a:pt x="38353" y="118198"/>
                  </a:lnTo>
                  <a:lnTo>
                    <a:pt x="38607" y="127876"/>
                  </a:lnTo>
                  <a:lnTo>
                    <a:pt x="52704" y="165201"/>
                  </a:lnTo>
                  <a:lnTo>
                    <a:pt x="86741" y="196443"/>
                  </a:lnTo>
                  <a:lnTo>
                    <a:pt x="122047" y="211658"/>
                  </a:lnTo>
                  <a:lnTo>
                    <a:pt x="160147" y="217728"/>
                  </a:lnTo>
                  <a:lnTo>
                    <a:pt x="173100" y="217754"/>
                  </a:lnTo>
                  <a:lnTo>
                    <a:pt x="185800" y="216801"/>
                  </a:lnTo>
                  <a:lnTo>
                    <a:pt x="233552" y="203327"/>
                  </a:lnTo>
                  <a:lnTo>
                    <a:pt x="270764" y="174993"/>
                  </a:lnTo>
                  <a:lnTo>
                    <a:pt x="288290" y="138252"/>
                  </a:lnTo>
                  <a:lnTo>
                    <a:pt x="289305" y="128612"/>
                  </a:lnTo>
                  <a:lnTo>
                    <a:pt x="289051" y="118935"/>
                  </a:lnTo>
                  <a:lnTo>
                    <a:pt x="274954" y="81610"/>
                  </a:lnTo>
                  <a:lnTo>
                    <a:pt x="240792" y="50368"/>
                  </a:lnTo>
                  <a:lnTo>
                    <a:pt x="205613" y="35179"/>
                  </a:lnTo>
                  <a:lnTo>
                    <a:pt x="167385" y="29083"/>
                  </a:lnTo>
                  <a:lnTo>
                    <a:pt x="154558" y="29083"/>
                  </a:lnTo>
                  <a:lnTo>
                    <a:pt x="105282" y="38684"/>
                  </a:lnTo>
                  <a:lnTo>
                    <a:pt x="64643" y="63512"/>
                  </a:lnTo>
                  <a:close/>
                </a:path>
              </a:pathLst>
            </a:custGeom>
            <a:ln w="12192">
              <a:solidFill>
                <a:srgbClr val="C7B0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55892" y="5318759"/>
              <a:ext cx="2388235" cy="1524000"/>
            </a:xfrm>
            <a:custGeom>
              <a:avLst/>
              <a:gdLst/>
              <a:ahLst/>
              <a:cxnLst/>
              <a:rect l="l" t="t" r="r" b="b"/>
              <a:pathLst>
                <a:path w="2388234" h="1524000">
                  <a:moveTo>
                    <a:pt x="2388107" y="0"/>
                  </a:moveTo>
                  <a:lnTo>
                    <a:pt x="0" y="0"/>
                  </a:lnTo>
                  <a:lnTo>
                    <a:pt x="0" y="1523999"/>
                  </a:lnTo>
                  <a:lnTo>
                    <a:pt x="2388107" y="1523999"/>
                  </a:lnTo>
                  <a:lnTo>
                    <a:pt x="23881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733031" y="5318758"/>
              <a:ext cx="45720" cy="15240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457188" y="5318758"/>
              <a:ext cx="2686811" cy="1524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08757" y="235966"/>
            <a:ext cx="268986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-430" dirty="0">
                <a:solidFill>
                  <a:srgbClr val="FFFF00"/>
                </a:solidFill>
              </a:rPr>
              <a:t>ABIO</a:t>
            </a:r>
            <a:r>
              <a:rPr sz="4300" spc="-210" dirty="0">
                <a:solidFill>
                  <a:srgbClr val="FFFF00"/>
                </a:solidFill>
              </a:rPr>
              <a:t> </a:t>
            </a:r>
            <a:r>
              <a:rPr sz="4300" spc="-650" dirty="0">
                <a:solidFill>
                  <a:srgbClr val="FFFF00"/>
                </a:solidFill>
              </a:rPr>
              <a:t>HEART</a:t>
            </a:r>
            <a:endParaRPr sz="4300"/>
          </a:p>
        </p:txBody>
      </p:sp>
      <p:grpSp>
        <p:nvGrpSpPr>
          <p:cNvPr id="14" name="object 14"/>
          <p:cNvGrpSpPr/>
          <p:nvPr/>
        </p:nvGrpSpPr>
        <p:grpSpPr>
          <a:xfrm>
            <a:off x="1608708" y="1629410"/>
            <a:ext cx="429895" cy="3675379"/>
            <a:chOff x="1608708" y="1629410"/>
            <a:chExt cx="429895" cy="3675379"/>
          </a:xfrm>
        </p:grpSpPr>
        <p:sp>
          <p:nvSpPr>
            <p:cNvPr id="15" name="object 15"/>
            <p:cNvSpPr/>
            <p:nvPr/>
          </p:nvSpPr>
          <p:spPr>
            <a:xfrm>
              <a:off x="1608708" y="1629410"/>
              <a:ext cx="429767" cy="31851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608708" y="4985893"/>
              <a:ext cx="429767" cy="31851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879854" y="1303680"/>
            <a:ext cx="6988809" cy="4022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28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It’s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last artificial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heart invented. </a:t>
            </a:r>
            <a:r>
              <a:rPr sz="28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It’s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made 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by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titanium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special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plastic in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which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 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blood doesn’t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stick. The heart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has got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flexible  walls with silicon,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a motor that 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moves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it,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and 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in the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valve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it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controls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800" b="1" spc="6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pressure.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5 years </a:t>
            </a:r>
            <a:r>
              <a:rPr sz="2800"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are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life </a:t>
            </a:r>
            <a:r>
              <a:rPr sz="2800" b="1" dirty="0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this</a:t>
            </a:r>
            <a:r>
              <a:rPr sz="2800" b="1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hearts.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01000" y="457200"/>
            <a:ext cx="1142999" cy="7604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553200" y="2925584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22:24:47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يجري الدم فيه بشكل طبيعي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جدا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9339" y="150317"/>
            <a:ext cx="404177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150" dirty="0">
                <a:solidFill>
                  <a:srgbClr val="001F5F"/>
                </a:solidFill>
              </a:rPr>
              <a:t>Heart </a:t>
            </a:r>
            <a:r>
              <a:rPr sz="3900" spc="-275" dirty="0">
                <a:solidFill>
                  <a:srgbClr val="001F5F"/>
                </a:solidFill>
              </a:rPr>
              <a:t>Pump</a:t>
            </a:r>
            <a:r>
              <a:rPr sz="3900" spc="-420" dirty="0">
                <a:solidFill>
                  <a:srgbClr val="001F5F"/>
                </a:solidFill>
              </a:rPr>
              <a:t> </a:t>
            </a:r>
            <a:r>
              <a:rPr sz="3900" spc="-295" dirty="0">
                <a:solidFill>
                  <a:srgbClr val="001F5F"/>
                </a:solidFill>
              </a:rPr>
              <a:t>Designs</a:t>
            </a:r>
            <a:endParaRPr sz="3900"/>
          </a:p>
        </p:txBody>
      </p:sp>
      <p:grpSp>
        <p:nvGrpSpPr>
          <p:cNvPr id="3" name="object 3"/>
          <p:cNvGrpSpPr/>
          <p:nvPr/>
        </p:nvGrpSpPr>
        <p:grpSpPr>
          <a:xfrm>
            <a:off x="1155191" y="457200"/>
            <a:ext cx="7921625" cy="6062980"/>
            <a:chOff x="1155191" y="457200"/>
            <a:chExt cx="7921625" cy="6062980"/>
          </a:xfrm>
        </p:grpSpPr>
        <p:sp>
          <p:nvSpPr>
            <p:cNvPr id="4" name="object 4"/>
            <p:cNvSpPr/>
            <p:nvPr/>
          </p:nvSpPr>
          <p:spPr>
            <a:xfrm>
              <a:off x="1155191" y="1231391"/>
              <a:ext cx="7650480" cy="52882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9199" y="1295400"/>
              <a:ext cx="7467600" cy="5105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00149" y="1277874"/>
              <a:ext cx="7505700" cy="5143500"/>
            </a:xfrm>
            <a:custGeom>
              <a:avLst/>
              <a:gdLst/>
              <a:ahLst/>
              <a:cxnLst/>
              <a:rect l="l" t="t" r="r" b="b"/>
              <a:pathLst>
                <a:path w="7505700" h="5143500">
                  <a:moveTo>
                    <a:pt x="0" y="5143500"/>
                  </a:moveTo>
                  <a:lnTo>
                    <a:pt x="7505700" y="5143500"/>
                  </a:lnTo>
                  <a:lnTo>
                    <a:pt x="7505700" y="0"/>
                  </a:lnTo>
                  <a:lnTo>
                    <a:pt x="0" y="0"/>
                  </a:lnTo>
                  <a:lnTo>
                    <a:pt x="0" y="5143500"/>
                  </a:lnTo>
                  <a:close/>
                </a:path>
              </a:pathLst>
            </a:custGeom>
            <a:ln w="38100">
              <a:solidFill>
                <a:srgbClr val="99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29815" y="457200"/>
              <a:ext cx="1046949" cy="7604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3888" y="5363095"/>
            <a:ext cx="5752440" cy="1275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43911" y="720851"/>
            <a:ext cx="4046220" cy="362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0820" y="1403603"/>
            <a:ext cx="3750563" cy="3735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5015" y="381000"/>
            <a:ext cx="1046949" cy="760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42547" y="4362352"/>
            <a:ext cx="1059815" cy="272415"/>
          </a:xfrm>
          <a:custGeom>
            <a:avLst/>
            <a:gdLst/>
            <a:ahLst/>
            <a:cxnLst/>
            <a:rect l="l" t="t" r="r" b="b"/>
            <a:pathLst>
              <a:path w="1059815" h="272414">
                <a:moveTo>
                  <a:pt x="1011282" y="0"/>
                </a:moveTo>
                <a:lnTo>
                  <a:pt x="48114" y="0"/>
                </a:lnTo>
                <a:lnTo>
                  <a:pt x="21384" y="37981"/>
                </a:lnTo>
                <a:lnTo>
                  <a:pt x="5346" y="84821"/>
                </a:lnTo>
                <a:lnTo>
                  <a:pt x="0" y="136089"/>
                </a:lnTo>
                <a:lnTo>
                  <a:pt x="5346" y="187357"/>
                </a:lnTo>
                <a:lnTo>
                  <a:pt x="21384" y="234197"/>
                </a:lnTo>
                <a:lnTo>
                  <a:pt x="48114" y="272178"/>
                </a:lnTo>
                <a:lnTo>
                  <a:pt x="1011282" y="272178"/>
                </a:lnTo>
                <a:lnTo>
                  <a:pt x="1038012" y="234197"/>
                </a:lnTo>
                <a:lnTo>
                  <a:pt x="1054051" y="187357"/>
                </a:lnTo>
                <a:lnTo>
                  <a:pt x="1059397" y="136089"/>
                </a:lnTo>
                <a:lnTo>
                  <a:pt x="1054051" y="84821"/>
                </a:lnTo>
                <a:lnTo>
                  <a:pt x="1038012" y="37981"/>
                </a:lnTo>
                <a:lnTo>
                  <a:pt x="1011282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05618" y="4362352"/>
            <a:ext cx="1174115" cy="272415"/>
          </a:xfrm>
          <a:custGeom>
            <a:avLst/>
            <a:gdLst/>
            <a:ahLst/>
            <a:cxnLst/>
            <a:rect l="l" t="t" r="r" b="b"/>
            <a:pathLst>
              <a:path w="1174115" h="272414">
                <a:moveTo>
                  <a:pt x="1125963" y="0"/>
                </a:moveTo>
                <a:lnTo>
                  <a:pt x="48114" y="0"/>
                </a:lnTo>
                <a:lnTo>
                  <a:pt x="21384" y="37981"/>
                </a:lnTo>
                <a:lnTo>
                  <a:pt x="5346" y="84821"/>
                </a:lnTo>
                <a:lnTo>
                  <a:pt x="0" y="136089"/>
                </a:lnTo>
                <a:lnTo>
                  <a:pt x="5346" y="187357"/>
                </a:lnTo>
                <a:lnTo>
                  <a:pt x="21384" y="234197"/>
                </a:lnTo>
                <a:lnTo>
                  <a:pt x="48114" y="272178"/>
                </a:lnTo>
                <a:lnTo>
                  <a:pt x="1125963" y="272178"/>
                </a:lnTo>
                <a:lnTo>
                  <a:pt x="1152693" y="234197"/>
                </a:lnTo>
                <a:lnTo>
                  <a:pt x="1168732" y="187357"/>
                </a:lnTo>
                <a:lnTo>
                  <a:pt x="1174078" y="136089"/>
                </a:lnTo>
                <a:lnTo>
                  <a:pt x="1168732" y="84821"/>
                </a:lnTo>
                <a:lnTo>
                  <a:pt x="1152693" y="37981"/>
                </a:lnTo>
                <a:lnTo>
                  <a:pt x="1125963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8838" y="4362352"/>
            <a:ext cx="762000" cy="272415"/>
          </a:xfrm>
          <a:custGeom>
            <a:avLst/>
            <a:gdLst/>
            <a:ahLst/>
            <a:cxnLst/>
            <a:rect l="l" t="t" r="r" b="b"/>
            <a:pathLst>
              <a:path w="762000" h="272414">
                <a:moveTo>
                  <a:pt x="713797" y="0"/>
                </a:moveTo>
                <a:lnTo>
                  <a:pt x="48114" y="0"/>
                </a:lnTo>
                <a:lnTo>
                  <a:pt x="21384" y="37981"/>
                </a:lnTo>
                <a:lnTo>
                  <a:pt x="5346" y="84821"/>
                </a:lnTo>
                <a:lnTo>
                  <a:pt x="0" y="136089"/>
                </a:lnTo>
                <a:lnTo>
                  <a:pt x="5346" y="187357"/>
                </a:lnTo>
                <a:lnTo>
                  <a:pt x="21384" y="234197"/>
                </a:lnTo>
                <a:lnTo>
                  <a:pt x="48114" y="272178"/>
                </a:lnTo>
                <a:lnTo>
                  <a:pt x="713797" y="272178"/>
                </a:lnTo>
                <a:lnTo>
                  <a:pt x="740528" y="234197"/>
                </a:lnTo>
                <a:lnTo>
                  <a:pt x="756567" y="187357"/>
                </a:lnTo>
                <a:lnTo>
                  <a:pt x="761913" y="136089"/>
                </a:lnTo>
                <a:lnTo>
                  <a:pt x="756567" y="84821"/>
                </a:lnTo>
                <a:lnTo>
                  <a:pt x="740528" y="37981"/>
                </a:lnTo>
                <a:lnTo>
                  <a:pt x="713797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11291" y="4362352"/>
            <a:ext cx="824865" cy="272415"/>
          </a:xfrm>
          <a:custGeom>
            <a:avLst/>
            <a:gdLst/>
            <a:ahLst/>
            <a:cxnLst/>
            <a:rect l="l" t="t" r="r" b="b"/>
            <a:pathLst>
              <a:path w="824864" h="272414">
                <a:moveTo>
                  <a:pt x="776284" y="0"/>
                </a:moveTo>
                <a:lnTo>
                  <a:pt x="48114" y="0"/>
                </a:lnTo>
                <a:lnTo>
                  <a:pt x="21384" y="37981"/>
                </a:lnTo>
                <a:lnTo>
                  <a:pt x="5346" y="84821"/>
                </a:lnTo>
                <a:lnTo>
                  <a:pt x="0" y="136089"/>
                </a:lnTo>
                <a:lnTo>
                  <a:pt x="5346" y="187357"/>
                </a:lnTo>
                <a:lnTo>
                  <a:pt x="21384" y="234197"/>
                </a:lnTo>
                <a:lnTo>
                  <a:pt x="48114" y="272178"/>
                </a:lnTo>
                <a:lnTo>
                  <a:pt x="776284" y="272178"/>
                </a:lnTo>
                <a:lnTo>
                  <a:pt x="803014" y="234197"/>
                </a:lnTo>
                <a:lnTo>
                  <a:pt x="819052" y="187357"/>
                </a:lnTo>
                <a:lnTo>
                  <a:pt x="824398" y="136089"/>
                </a:lnTo>
                <a:lnTo>
                  <a:pt x="819052" y="84821"/>
                </a:lnTo>
                <a:lnTo>
                  <a:pt x="803014" y="37981"/>
                </a:lnTo>
                <a:lnTo>
                  <a:pt x="776284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9685" y="4362352"/>
            <a:ext cx="774065" cy="272415"/>
          </a:xfrm>
          <a:custGeom>
            <a:avLst/>
            <a:gdLst/>
            <a:ahLst/>
            <a:cxnLst/>
            <a:rect l="l" t="t" r="r" b="b"/>
            <a:pathLst>
              <a:path w="774064" h="272414">
                <a:moveTo>
                  <a:pt x="725380" y="0"/>
                </a:moveTo>
                <a:lnTo>
                  <a:pt x="48114" y="0"/>
                </a:lnTo>
                <a:lnTo>
                  <a:pt x="21384" y="37981"/>
                </a:lnTo>
                <a:lnTo>
                  <a:pt x="5346" y="84821"/>
                </a:lnTo>
                <a:lnTo>
                  <a:pt x="0" y="136089"/>
                </a:lnTo>
                <a:lnTo>
                  <a:pt x="5346" y="187357"/>
                </a:lnTo>
                <a:lnTo>
                  <a:pt x="21384" y="234197"/>
                </a:lnTo>
                <a:lnTo>
                  <a:pt x="48114" y="272178"/>
                </a:lnTo>
                <a:lnTo>
                  <a:pt x="725380" y="272178"/>
                </a:lnTo>
                <a:lnTo>
                  <a:pt x="752110" y="234197"/>
                </a:lnTo>
                <a:lnTo>
                  <a:pt x="768148" y="187357"/>
                </a:lnTo>
                <a:lnTo>
                  <a:pt x="773494" y="136089"/>
                </a:lnTo>
                <a:lnTo>
                  <a:pt x="768148" y="84821"/>
                </a:lnTo>
                <a:lnTo>
                  <a:pt x="752110" y="37981"/>
                </a:lnTo>
                <a:lnTo>
                  <a:pt x="725380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99685" y="3803044"/>
            <a:ext cx="1727835" cy="272415"/>
          </a:xfrm>
          <a:custGeom>
            <a:avLst/>
            <a:gdLst/>
            <a:ahLst/>
            <a:cxnLst/>
            <a:rect l="l" t="t" r="r" b="b"/>
            <a:pathLst>
              <a:path w="1727835" h="272414">
                <a:moveTo>
                  <a:pt x="1679655" y="0"/>
                </a:moveTo>
                <a:lnTo>
                  <a:pt x="48114" y="0"/>
                </a:lnTo>
                <a:lnTo>
                  <a:pt x="21384" y="37981"/>
                </a:lnTo>
                <a:lnTo>
                  <a:pt x="5346" y="84821"/>
                </a:lnTo>
                <a:lnTo>
                  <a:pt x="0" y="136089"/>
                </a:lnTo>
                <a:lnTo>
                  <a:pt x="5346" y="187357"/>
                </a:lnTo>
                <a:lnTo>
                  <a:pt x="21384" y="234197"/>
                </a:lnTo>
                <a:lnTo>
                  <a:pt x="48114" y="272178"/>
                </a:lnTo>
                <a:lnTo>
                  <a:pt x="1679655" y="272178"/>
                </a:lnTo>
                <a:lnTo>
                  <a:pt x="1706386" y="234197"/>
                </a:lnTo>
                <a:lnTo>
                  <a:pt x="1722425" y="187357"/>
                </a:lnTo>
                <a:lnTo>
                  <a:pt x="1727771" y="136089"/>
                </a:lnTo>
                <a:lnTo>
                  <a:pt x="1722425" y="84821"/>
                </a:lnTo>
                <a:lnTo>
                  <a:pt x="1706386" y="37981"/>
                </a:lnTo>
                <a:lnTo>
                  <a:pt x="1679655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9685" y="1394489"/>
            <a:ext cx="1755139" cy="272415"/>
          </a:xfrm>
          <a:custGeom>
            <a:avLst/>
            <a:gdLst/>
            <a:ahLst/>
            <a:cxnLst/>
            <a:rect l="l" t="t" r="r" b="b"/>
            <a:pathLst>
              <a:path w="1755139" h="272414">
                <a:moveTo>
                  <a:pt x="1706480" y="0"/>
                </a:moveTo>
                <a:lnTo>
                  <a:pt x="48114" y="0"/>
                </a:lnTo>
                <a:lnTo>
                  <a:pt x="21384" y="37981"/>
                </a:lnTo>
                <a:lnTo>
                  <a:pt x="5346" y="84821"/>
                </a:lnTo>
                <a:lnTo>
                  <a:pt x="0" y="136089"/>
                </a:lnTo>
                <a:lnTo>
                  <a:pt x="5346" y="187357"/>
                </a:lnTo>
                <a:lnTo>
                  <a:pt x="21384" y="234197"/>
                </a:lnTo>
                <a:lnTo>
                  <a:pt x="48114" y="272178"/>
                </a:lnTo>
                <a:lnTo>
                  <a:pt x="1706480" y="272178"/>
                </a:lnTo>
                <a:lnTo>
                  <a:pt x="1733210" y="234197"/>
                </a:lnTo>
                <a:lnTo>
                  <a:pt x="1749249" y="187357"/>
                </a:lnTo>
                <a:lnTo>
                  <a:pt x="1754595" y="136089"/>
                </a:lnTo>
                <a:lnTo>
                  <a:pt x="1749249" y="84821"/>
                </a:lnTo>
                <a:lnTo>
                  <a:pt x="1733210" y="37981"/>
                </a:lnTo>
                <a:lnTo>
                  <a:pt x="1706480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9339" y="150317"/>
            <a:ext cx="4765675" cy="620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275" dirty="0">
                <a:solidFill>
                  <a:srgbClr val="FF0066"/>
                </a:solidFill>
              </a:rPr>
              <a:t>Bones, </a:t>
            </a:r>
            <a:r>
              <a:rPr sz="3900" spc="-204" dirty="0">
                <a:solidFill>
                  <a:srgbClr val="FF0066"/>
                </a:solidFill>
              </a:rPr>
              <a:t>Joints, </a:t>
            </a:r>
            <a:r>
              <a:rPr sz="3900" spc="-235" dirty="0">
                <a:solidFill>
                  <a:srgbClr val="FF0066"/>
                </a:solidFill>
              </a:rPr>
              <a:t>And</a:t>
            </a:r>
            <a:r>
              <a:rPr sz="3900" spc="-535" dirty="0">
                <a:solidFill>
                  <a:srgbClr val="FF0066"/>
                </a:solidFill>
              </a:rPr>
              <a:t> </a:t>
            </a:r>
            <a:r>
              <a:rPr sz="3900" spc="-320" dirty="0">
                <a:solidFill>
                  <a:srgbClr val="FF0066"/>
                </a:solidFill>
              </a:rPr>
              <a:t>Teeth</a:t>
            </a:r>
            <a:endParaRPr sz="3900"/>
          </a:p>
        </p:txBody>
      </p:sp>
      <p:sp>
        <p:nvSpPr>
          <p:cNvPr id="10" name="object 10"/>
          <p:cNvSpPr txBox="1"/>
          <p:nvPr/>
        </p:nvSpPr>
        <p:spPr>
          <a:xfrm>
            <a:off x="1151636" y="1100941"/>
            <a:ext cx="7903209" cy="2296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5910" marR="5080" indent="-283845">
              <a:lnSpc>
                <a:spcPct val="150000"/>
              </a:lnSpc>
              <a:spcBef>
                <a:spcPts val="95"/>
              </a:spcBef>
              <a:buClr>
                <a:srgbClr val="B83B68"/>
              </a:buClr>
              <a:buSzPct val="79166"/>
              <a:buFont typeface="Wingdings"/>
              <a:buChar char=""/>
              <a:tabLst>
                <a:tab pos="296545" algn="l"/>
                <a:tab pos="2162810" algn="l"/>
                <a:tab pos="3479800" algn="l"/>
                <a:tab pos="4264660" algn="l"/>
                <a:tab pos="4882515" algn="l"/>
                <a:tab pos="5518150" algn="l"/>
                <a:tab pos="5982970" algn="l"/>
              </a:tabLst>
            </a:pP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Oc</a:t>
            </a:r>
            <a:r>
              <a:rPr sz="2400" b="1" spc="5" dirty="0">
                <a:solidFill>
                  <a:srgbClr val="660066"/>
                </a:solidFill>
                <a:latin typeface="Times New Roman"/>
                <a:cs typeface="Times New Roman"/>
              </a:rPr>
              <a:t>c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asio</a:t>
            </a:r>
            <a:r>
              <a:rPr sz="2400" b="1" spc="5" dirty="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sz="24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sz="2400" b="1" spc="5" dirty="0">
                <a:solidFill>
                  <a:srgbClr val="660066"/>
                </a:solidFill>
                <a:latin typeface="Times New Roman"/>
                <a:cs typeface="Times New Roman"/>
              </a:rPr>
              <a:t>l</a:t>
            </a:r>
            <a:r>
              <a:rPr sz="24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y	</a:t>
            </a:r>
            <a:r>
              <a:rPr sz="2400" b="1" spc="-95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epa</a:t>
            </a:r>
            <a:r>
              <a:rPr sz="2400" b="1" spc="5" dirty="0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sz="2400" b="1" spc="-95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ed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	</a:t>
            </a:r>
            <a:r>
              <a:rPr sz="2400" b="1" spc="-50" dirty="0">
                <a:solidFill>
                  <a:srgbClr val="660066"/>
                </a:solidFill>
                <a:latin typeface="Times New Roman"/>
                <a:cs typeface="Times New Roman"/>
              </a:rPr>
              <a:t>w</a:t>
            </a:r>
            <a:r>
              <a:rPr sz="2400" b="1" spc="5" dirty="0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h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the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use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	of	</a:t>
            </a:r>
            <a:r>
              <a:rPr sz="24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p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oly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u</a:t>
            </a:r>
            <a:r>
              <a:rPr sz="2400" b="1" spc="-100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2400" b="1" spc="-5" dirty="0">
                <a:solidFill>
                  <a:srgbClr val="660066"/>
                </a:solidFill>
                <a:latin typeface="Times New Roman"/>
                <a:cs typeface="Times New Roman"/>
              </a:rPr>
              <a:t>etha</a:t>
            </a:r>
            <a:r>
              <a:rPr sz="2400" b="1" spc="-10" dirty="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sz="2400" b="1" spc="-25" dirty="0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sz="2400" b="1" spc="-15" dirty="0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,  epoxy </a:t>
            </a:r>
            <a:r>
              <a:rPr sz="24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resins, </a:t>
            </a:r>
            <a:r>
              <a:rPr sz="2400" b="1" dirty="0">
                <a:solidFill>
                  <a:srgbClr val="660066"/>
                </a:solidFill>
                <a:latin typeface="Times New Roman"/>
                <a:cs typeface="Times New Roman"/>
              </a:rPr>
              <a:t>and rapid curing vinyl</a:t>
            </a:r>
            <a:r>
              <a:rPr sz="2400" b="1" spc="-14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660066"/>
                </a:solidFill>
                <a:latin typeface="Times New Roman"/>
                <a:cs typeface="Times New Roman"/>
              </a:rPr>
              <a:t>resins.</a:t>
            </a:r>
            <a:endParaRPr sz="2400">
              <a:latin typeface="Times New Roman"/>
              <a:cs typeface="Times New Roman"/>
            </a:endParaRPr>
          </a:p>
          <a:p>
            <a:pPr marL="295910" marR="150495" indent="-283845">
              <a:lnSpc>
                <a:spcPct val="150000"/>
              </a:lnSpc>
              <a:spcBef>
                <a:spcPts val="600"/>
              </a:spcBef>
              <a:buClr>
                <a:srgbClr val="B83B68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b="1" spc="-5" dirty="0">
                <a:solidFill>
                  <a:srgbClr val="FF66FF"/>
                </a:solidFill>
                <a:latin typeface="Times New Roman"/>
                <a:cs typeface="Times New Roman"/>
              </a:rPr>
              <a:t>Silicone rubber </a:t>
            </a:r>
            <a:r>
              <a:rPr sz="2400" b="1" spc="-25" dirty="0">
                <a:solidFill>
                  <a:srgbClr val="FF66FF"/>
                </a:solidFill>
                <a:latin typeface="Times New Roman"/>
                <a:cs typeface="Times New Roman"/>
              </a:rPr>
              <a:t>rods </a:t>
            </a:r>
            <a:r>
              <a:rPr sz="2400" b="1" spc="-5" dirty="0">
                <a:solidFill>
                  <a:srgbClr val="FF66FF"/>
                </a:solidFill>
                <a:latin typeface="Times New Roman"/>
                <a:cs typeface="Times New Roman"/>
              </a:rPr>
              <a:t>and </a:t>
            </a:r>
            <a:r>
              <a:rPr sz="2400" b="1" dirty="0">
                <a:solidFill>
                  <a:srgbClr val="FF66FF"/>
                </a:solidFill>
                <a:latin typeface="Times New Roman"/>
                <a:cs typeface="Times New Roman"/>
              </a:rPr>
              <a:t>closed cell sponges-</a:t>
            </a:r>
            <a:r>
              <a:rPr sz="2400" b="1" spc="-120" dirty="0">
                <a:solidFill>
                  <a:srgbClr val="FF66FF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993300"/>
                </a:solidFill>
                <a:latin typeface="Times New Roman"/>
                <a:cs typeface="Times New Roman"/>
              </a:rPr>
              <a:t>replacement  </a:t>
            </a:r>
            <a:r>
              <a:rPr sz="2400" b="1" dirty="0">
                <a:solidFill>
                  <a:srgbClr val="993300"/>
                </a:solidFill>
                <a:latin typeface="Times New Roman"/>
                <a:cs typeface="Times New Roman"/>
              </a:rPr>
              <a:t>finger and </a:t>
            </a:r>
            <a:r>
              <a:rPr sz="2400" b="1" spc="-5" dirty="0">
                <a:solidFill>
                  <a:srgbClr val="993300"/>
                </a:solidFill>
                <a:latin typeface="Times New Roman"/>
                <a:cs typeface="Times New Roman"/>
              </a:rPr>
              <a:t>wrist</a:t>
            </a:r>
            <a:r>
              <a:rPr sz="2400" b="1" spc="-150" dirty="0">
                <a:solidFill>
                  <a:srgbClr val="9933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993300"/>
                </a:solidFill>
                <a:latin typeface="Times New Roman"/>
                <a:cs typeface="Times New Roman"/>
              </a:rPr>
              <a:t>joints.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1636" y="3498341"/>
            <a:ext cx="5403215" cy="1692910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625"/>
              </a:spcBef>
              <a:buClr>
                <a:srgbClr val="B83B68"/>
              </a:buClr>
              <a:buSzPct val="79166"/>
              <a:buFont typeface="Wingdings"/>
              <a:buChar char=""/>
              <a:tabLst>
                <a:tab pos="296545" algn="l"/>
              </a:tabLst>
            </a:pPr>
            <a:r>
              <a:rPr sz="2400" b="1" spc="-5" dirty="0">
                <a:solidFill>
                  <a:srgbClr val="6600FF"/>
                </a:solidFill>
                <a:latin typeface="Times New Roman"/>
                <a:cs typeface="Times New Roman"/>
              </a:rPr>
              <a:t>Elbow </a:t>
            </a:r>
            <a:r>
              <a:rPr sz="2400" b="1" dirty="0">
                <a:solidFill>
                  <a:srgbClr val="6600FF"/>
                </a:solidFill>
                <a:latin typeface="Times New Roman"/>
                <a:cs typeface="Times New Roman"/>
              </a:rPr>
              <a:t>joints-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vinyl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polymers and</a:t>
            </a:r>
            <a:r>
              <a:rPr sz="2400" b="1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nylon</a:t>
            </a:r>
            <a:endParaRPr sz="2400">
              <a:latin typeface="Times New Roman"/>
              <a:cs typeface="Times New Roman"/>
            </a:endParaRPr>
          </a:p>
          <a:p>
            <a:pPr marL="295910" marR="34290" indent="-283845">
              <a:lnSpc>
                <a:spcPct val="150100"/>
              </a:lnSpc>
              <a:spcBef>
                <a:spcPts val="80"/>
              </a:spcBef>
              <a:buClr>
                <a:srgbClr val="B83B68"/>
              </a:buClr>
              <a:buSzPct val="79166"/>
              <a:buFont typeface="Wingdings"/>
              <a:buChar char=""/>
              <a:tabLst>
                <a:tab pos="296545" algn="l"/>
                <a:tab pos="1207135" algn="l"/>
                <a:tab pos="2271395" algn="l"/>
                <a:tab pos="3893185" algn="l"/>
                <a:tab pos="4695190" algn="l"/>
              </a:tabLst>
            </a:pPr>
            <a:r>
              <a:rPr sz="2400" b="1" dirty="0">
                <a:solidFill>
                  <a:srgbClr val="990000"/>
                </a:solidFill>
                <a:latin typeface="Times New Roman"/>
                <a:cs typeface="Times New Roman"/>
              </a:rPr>
              <a:t>Knee	jo</a:t>
            </a:r>
            <a:r>
              <a:rPr sz="2400" b="1" spc="5" dirty="0">
                <a:solidFill>
                  <a:srgbClr val="990000"/>
                </a:solidFill>
                <a:latin typeface="Times New Roman"/>
                <a:cs typeface="Times New Roman"/>
              </a:rPr>
              <a:t>i</a:t>
            </a:r>
            <a:r>
              <a:rPr sz="2400" b="1" spc="-5" dirty="0">
                <a:solidFill>
                  <a:srgbClr val="990000"/>
                </a:solidFill>
                <a:latin typeface="Times New Roman"/>
                <a:cs typeface="Times New Roman"/>
              </a:rPr>
              <a:t>n</a:t>
            </a:r>
            <a:r>
              <a:rPr sz="2400" b="1" spc="-10" dirty="0">
                <a:solidFill>
                  <a:srgbClr val="990000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990000"/>
                </a:solidFill>
                <a:latin typeface="Times New Roman"/>
                <a:cs typeface="Times New Roman"/>
              </a:rPr>
              <a:t>s</a:t>
            </a:r>
            <a:r>
              <a:rPr sz="2400" b="1" dirty="0">
                <a:solidFill>
                  <a:srgbClr val="990000"/>
                </a:solidFill>
                <a:latin typeface="Times New Roman"/>
                <a:cs typeface="Times New Roman"/>
              </a:rPr>
              <a:t>-	</a:t>
            </a:r>
            <a:r>
              <a:rPr sz="2400" b="1" dirty="0">
                <a:solidFill>
                  <a:srgbClr val="00AE50"/>
                </a:solidFill>
                <a:latin typeface="Times New Roman"/>
                <a:cs typeface="Times New Roman"/>
              </a:rPr>
              <a:t>ce</a:t>
            </a:r>
            <a:r>
              <a:rPr sz="2400" b="1" spc="-10" dirty="0">
                <a:solidFill>
                  <a:srgbClr val="00AE50"/>
                </a:solidFill>
                <a:latin typeface="Times New Roman"/>
                <a:cs typeface="Times New Roman"/>
              </a:rPr>
              <a:t>l</a:t>
            </a:r>
            <a:r>
              <a:rPr sz="2400" b="1" dirty="0">
                <a:solidFill>
                  <a:srgbClr val="00AE50"/>
                </a:solidFill>
                <a:latin typeface="Times New Roman"/>
                <a:cs typeface="Times New Roman"/>
              </a:rPr>
              <a:t>l</a:t>
            </a:r>
            <a:r>
              <a:rPr sz="2400" b="1" spc="-10" dirty="0">
                <a:solidFill>
                  <a:srgbClr val="00AE50"/>
                </a:solidFill>
                <a:latin typeface="Times New Roman"/>
                <a:cs typeface="Times New Roman"/>
              </a:rPr>
              <a:t>o</a:t>
            </a:r>
            <a:r>
              <a:rPr sz="24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pha</a:t>
            </a:r>
            <a:r>
              <a:rPr sz="2400" b="1" spc="-15" dirty="0">
                <a:solidFill>
                  <a:srgbClr val="00AE5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00AE50"/>
                </a:solidFill>
                <a:latin typeface="Times New Roman"/>
                <a:cs typeface="Times New Roman"/>
              </a:rPr>
              <a:t>e	</a:t>
            </a:r>
            <a:r>
              <a:rPr sz="24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and,</a:t>
            </a:r>
            <a:r>
              <a:rPr sz="2400" b="1" dirty="0">
                <a:solidFill>
                  <a:srgbClr val="00AE50"/>
                </a:solidFill>
                <a:latin typeface="Times New Roman"/>
                <a:cs typeface="Times New Roman"/>
              </a:rPr>
              <a:t>	mo</a:t>
            </a:r>
            <a:r>
              <a:rPr sz="2400" b="1" spc="-95" dirty="0">
                <a:solidFill>
                  <a:srgbClr val="00AE5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00AE50"/>
                </a:solidFill>
                <a:latin typeface="Times New Roman"/>
                <a:cs typeface="Times New Roman"/>
              </a:rPr>
              <a:t>e  </a:t>
            </a:r>
            <a:r>
              <a:rPr sz="24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rubber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41032" y="4251197"/>
            <a:ext cx="11036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0" dirty="0">
                <a:solidFill>
                  <a:srgbClr val="00AE5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00AE50"/>
                </a:solidFill>
                <a:latin typeface="Times New Roman"/>
                <a:cs typeface="Times New Roman"/>
              </a:rPr>
              <a:t>ec</a:t>
            </a:r>
            <a:r>
              <a:rPr sz="2400" b="1" spc="-25" dirty="0">
                <a:solidFill>
                  <a:srgbClr val="00AE50"/>
                </a:solidFill>
                <a:latin typeface="Times New Roman"/>
                <a:cs typeface="Times New Roman"/>
              </a:rPr>
              <a:t>e</a:t>
            </a:r>
            <a:r>
              <a:rPr sz="24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nt</a:t>
            </a:r>
            <a:r>
              <a:rPr sz="2400" b="1" spc="5" dirty="0">
                <a:solidFill>
                  <a:srgbClr val="00AE50"/>
                </a:solidFill>
                <a:latin typeface="Times New Roman"/>
                <a:cs typeface="Times New Roman"/>
              </a:rPr>
              <a:t>l</a:t>
            </a:r>
            <a:r>
              <a:rPr sz="2400" b="1" spc="-265" dirty="0">
                <a:solidFill>
                  <a:srgbClr val="00AE50"/>
                </a:solidFill>
                <a:latin typeface="Times New Roman"/>
                <a:cs typeface="Times New Roman"/>
              </a:rPr>
              <a:t>y</a:t>
            </a:r>
            <a:r>
              <a:rPr sz="2400" b="1" dirty="0">
                <a:solidFill>
                  <a:srgbClr val="00AE50"/>
                </a:solidFill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77961" y="4251197"/>
            <a:ext cx="98869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00AE50"/>
                </a:solidFill>
                <a:latin typeface="Times New Roman"/>
                <a:cs typeface="Times New Roman"/>
              </a:rPr>
              <a:t>s</a:t>
            </a:r>
            <a:r>
              <a:rPr sz="2400" b="1" spc="5" dirty="0">
                <a:solidFill>
                  <a:srgbClr val="00AE50"/>
                </a:solidFill>
                <a:latin typeface="Times New Roman"/>
                <a:cs typeface="Times New Roman"/>
              </a:rPr>
              <a:t>il</a:t>
            </a:r>
            <a:r>
              <a:rPr sz="2400" b="1" spc="-10" dirty="0">
                <a:solidFill>
                  <a:srgbClr val="00AE50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00AE50"/>
                </a:solidFill>
                <a:latin typeface="Times New Roman"/>
                <a:cs typeface="Times New Roman"/>
              </a:rPr>
              <a:t>c</a:t>
            </a:r>
            <a:r>
              <a:rPr sz="2400" b="1" spc="-15" dirty="0">
                <a:solidFill>
                  <a:srgbClr val="00AE50"/>
                </a:solidFill>
                <a:latin typeface="Times New Roman"/>
                <a:cs typeface="Times New Roman"/>
              </a:rPr>
              <a:t>o</a:t>
            </a:r>
            <a:r>
              <a:rPr sz="2400" b="1" spc="-5" dirty="0">
                <a:solidFill>
                  <a:srgbClr val="00AE50"/>
                </a:solidFill>
                <a:latin typeface="Times New Roman"/>
                <a:cs typeface="Times New Roman"/>
              </a:rPr>
              <a:t>ne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51636" y="5305755"/>
            <a:ext cx="7898130" cy="1114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910" marR="5080" indent="-283845">
              <a:lnSpc>
                <a:spcPct val="148800"/>
              </a:lnSpc>
              <a:spcBef>
                <a:spcPts val="100"/>
              </a:spcBef>
              <a:buClr>
                <a:srgbClr val="B83B68"/>
              </a:buClr>
              <a:buSzPct val="79166"/>
              <a:buFont typeface="Wingdings"/>
              <a:buChar char=""/>
              <a:tabLst>
                <a:tab pos="296545" algn="l"/>
                <a:tab pos="1997075" algn="l"/>
                <a:tab pos="3950970" algn="l"/>
                <a:tab pos="4792345" algn="l"/>
                <a:tab pos="6107430" algn="l"/>
              </a:tabLst>
            </a:pPr>
            <a:r>
              <a:rPr sz="2400" b="1" spc="-5" dirty="0">
                <a:latin typeface="Times New Roman"/>
                <a:cs typeface="Times New Roman"/>
              </a:rPr>
              <a:t>Poly(methyl	methacrylate)	</a:t>
            </a:r>
            <a:r>
              <a:rPr sz="2400" b="1" dirty="0">
                <a:latin typeface="Times New Roman"/>
                <a:cs typeface="Times New Roman"/>
              </a:rPr>
              <a:t>is</a:t>
            </a:r>
            <a:r>
              <a:rPr sz="2400" b="1" spc="220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the	principal	polymer used  both </a:t>
            </a:r>
            <a:r>
              <a:rPr sz="2400" b="1" dirty="0">
                <a:latin typeface="Times New Roman"/>
                <a:cs typeface="Times New Roman"/>
              </a:rPr>
              <a:t>for acrylic teeth </a:t>
            </a:r>
            <a:r>
              <a:rPr sz="2400" b="1" spc="-5" dirty="0">
                <a:latin typeface="Times New Roman"/>
                <a:cs typeface="Times New Roman"/>
              </a:rPr>
              <a:t>and </a:t>
            </a:r>
            <a:r>
              <a:rPr sz="2400" b="1" dirty="0">
                <a:latin typeface="Times New Roman"/>
                <a:cs typeface="Times New Roman"/>
              </a:rPr>
              <a:t>for </a:t>
            </a:r>
            <a:r>
              <a:rPr sz="2400" b="1" spc="-5" dirty="0">
                <a:latin typeface="Times New Roman"/>
                <a:cs typeface="Times New Roman"/>
              </a:rPr>
              <a:t>the base</a:t>
            </a:r>
            <a:r>
              <a:rPr sz="2400" b="1" spc="-3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material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029815" y="457200"/>
            <a:ext cx="1046949" cy="76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553200" y="1394485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07:19:01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sometimes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6553200" y="3803040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07:09:37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مفاصل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المرفق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3200" y="4362348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07:10:18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مفصل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الركبة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3200" y="4362348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07:12:29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في الاونة الاخيرة السلكون</a:t>
            </a:r>
            <a:r>
              <a:rPr sz="1000" spc="-10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المطاطي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1663" y="1898904"/>
            <a:ext cx="7632700" cy="4813300"/>
            <a:chOff x="1121663" y="1898904"/>
            <a:chExt cx="7632700" cy="4813300"/>
          </a:xfrm>
        </p:grpSpPr>
        <p:sp>
          <p:nvSpPr>
            <p:cNvPr id="3" name="object 3"/>
            <p:cNvSpPr/>
            <p:nvPr/>
          </p:nvSpPr>
          <p:spPr>
            <a:xfrm>
              <a:off x="1127759" y="1905000"/>
              <a:ext cx="7620000" cy="4800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27759" y="1905000"/>
              <a:ext cx="7620000" cy="4800600"/>
            </a:xfrm>
            <a:custGeom>
              <a:avLst/>
              <a:gdLst/>
              <a:ahLst/>
              <a:cxnLst/>
              <a:rect l="l" t="t" r="r" b="b"/>
              <a:pathLst>
                <a:path w="7620000" h="4800600">
                  <a:moveTo>
                    <a:pt x="0" y="4800600"/>
                  </a:moveTo>
                  <a:lnTo>
                    <a:pt x="7620000" y="4800600"/>
                  </a:lnTo>
                  <a:lnTo>
                    <a:pt x="7620000" y="0"/>
                  </a:lnTo>
                  <a:lnTo>
                    <a:pt x="0" y="0"/>
                  </a:lnTo>
                  <a:lnTo>
                    <a:pt x="0" y="4800600"/>
                  </a:lnTo>
                  <a:close/>
                </a:path>
              </a:pathLst>
            </a:custGeom>
            <a:ln w="12192">
              <a:solidFill>
                <a:srgbClr val="99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35379" y="2080260"/>
              <a:ext cx="483107" cy="499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54836" y="1949196"/>
              <a:ext cx="2179319" cy="6355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69336" y="1949196"/>
              <a:ext cx="2206752" cy="6355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11267" y="1949196"/>
              <a:ext cx="655320" cy="6355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01767" y="1947672"/>
              <a:ext cx="789432" cy="6370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490972" y="1949196"/>
              <a:ext cx="3232404" cy="6355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5379" y="4091939"/>
              <a:ext cx="483107" cy="499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54836" y="3960876"/>
              <a:ext cx="1239012" cy="6355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29027" y="3960876"/>
              <a:ext cx="574548" cy="63550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38755" y="3960876"/>
              <a:ext cx="3194304" cy="63550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68240" y="3959352"/>
              <a:ext cx="789432" cy="6370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39740" y="3960876"/>
              <a:ext cx="3125723" cy="63550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5379" y="6103619"/>
              <a:ext cx="483107" cy="499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354836" y="5972556"/>
              <a:ext cx="1842516" cy="63550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892552" y="5971032"/>
              <a:ext cx="789431" cy="63703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308603" y="5972556"/>
              <a:ext cx="2883407" cy="63550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13687" y="2241804"/>
              <a:ext cx="120396" cy="12039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80387" y="2157984"/>
              <a:ext cx="1642872" cy="32003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94887" y="2157984"/>
              <a:ext cx="1851660" cy="32003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59323" y="2157984"/>
              <a:ext cx="267970" cy="239395"/>
            </a:xfrm>
            <a:custGeom>
              <a:avLst/>
              <a:gdLst/>
              <a:ahLst/>
              <a:cxnLst/>
              <a:rect l="l" t="t" r="r" b="b"/>
              <a:pathLst>
                <a:path w="267970" h="239394">
                  <a:moveTo>
                    <a:pt x="148462" y="0"/>
                  </a:moveTo>
                  <a:lnTo>
                    <a:pt x="103631" y="0"/>
                  </a:lnTo>
                  <a:lnTo>
                    <a:pt x="207010" y="103504"/>
                  </a:lnTo>
                  <a:lnTo>
                    <a:pt x="0" y="103504"/>
                  </a:lnTo>
                  <a:lnTo>
                    <a:pt x="0" y="135381"/>
                  </a:lnTo>
                  <a:lnTo>
                    <a:pt x="207010" y="135381"/>
                  </a:lnTo>
                  <a:lnTo>
                    <a:pt x="103631" y="238887"/>
                  </a:lnTo>
                  <a:lnTo>
                    <a:pt x="148462" y="238887"/>
                  </a:lnTo>
                  <a:lnTo>
                    <a:pt x="267842" y="119506"/>
                  </a:lnTo>
                  <a:lnTo>
                    <a:pt x="148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59323" y="2157984"/>
              <a:ext cx="267970" cy="239395"/>
            </a:xfrm>
            <a:custGeom>
              <a:avLst/>
              <a:gdLst/>
              <a:ahLst/>
              <a:cxnLst/>
              <a:rect l="l" t="t" r="r" b="b"/>
              <a:pathLst>
                <a:path w="267970" h="239394">
                  <a:moveTo>
                    <a:pt x="103631" y="0"/>
                  </a:moveTo>
                  <a:lnTo>
                    <a:pt x="148462" y="0"/>
                  </a:lnTo>
                  <a:lnTo>
                    <a:pt x="267842" y="119506"/>
                  </a:lnTo>
                  <a:lnTo>
                    <a:pt x="148462" y="238887"/>
                  </a:lnTo>
                  <a:lnTo>
                    <a:pt x="103631" y="238887"/>
                  </a:lnTo>
                  <a:lnTo>
                    <a:pt x="207010" y="135381"/>
                  </a:lnTo>
                  <a:lnTo>
                    <a:pt x="0" y="135381"/>
                  </a:lnTo>
                  <a:lnTo>
                    <a:pt x="0" y="103504"/>
                  </a:lnTo>
                  <a:lnTo>
                    <a:pt x="207010" y="103504"/>
                  </a:lnTo>
                  <a:lnTo>
                    <a:pt x="103631" y="0"/>
                  </a:lnTo>
                  <a:close/>
                </a:path>
              </a:pathLst>
            </a:custGeom>
            <a:ln w="1828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18048" y="2157984"/>
              <a:ext cx="2769107" cy="25298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13687" y="4253483"/>
              <a:ext cx="120396" cy="12039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80387" y="4169664"/>
              <a:ext cx="3052572" cy="32003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225796" y="4169664"/>
              <a:ext cx="267970" cy="239395"/>
            </a:xfrm>
            <a:custGeom>
              <a:avLst/>
              <a:gdLst/>
              <a:ahLst/>
              <a:cxnLst/>
              <a:rect l="l" t="t" r="r" b="b"/>
              <a:pathLst>
                <a:path w="267970" h="239395">
                  <a:moveTo>
                    <a:pt x="148462" y="0"/>
                  </a:moveTo>
                  <a:lnTo>
                    <a:pt x="103631" y="0"/>
                  </a:lnTo>
                  <a:lnTo>
                    <a:pt x="207009" y="103505"/>
                  </a:lnTo>
                  <a:lnTo>
                    <a:pt x="0" y="103505"/>
                  </a:lnTo>
                  <a:lnTo>
                    <a:pt x="0" y="135381"/>
                  </a:lnTo>
                  <a:lnTo>
                    <a:pt x="207009" y="135381"/>
                  </a:lnTo>
                  <a:lnTo>
                    <a:pt x="103631" y="238887"/>
                  </a:lnTo>
                  <a:lnTo>
                    <a:pt x="148462" y="238887"/>
                  </a:lnTo>
                  <a:lnTo>
                    <a:pt x="267842" y="119380"/>
                  </a:lnTo>
                  <a:lnTo>
                    <a:pt x="14846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225796" y="4169664"/>
              <a:ext cx="267970" cy="239395"/>
            </a:xfrm>
            <a:custGeom>
              <a:avLst/>
              <a:gdLst/>
              <a:ahLst/>
              <a:cxnLst/>
              <a:rect l="l" t="t" r="r" b="b"/>
              <a:pathLst>
                <a:path w="267970" h="239395">
                  <a:moveTo>
                    <a:pt x="103631" y="0"/>
                  </a:moveTo>
                  <a:lnTo>
                    <a:pt x="148462" y="0"/>
                  </a:lnTo>
                  <a:lnTo>
                    <a:pt x="267842" y="119380"/>
                  </a:lnTo>
                  <a:lnTo>
                    <a:pt x="148462" y="238887"/>
                  </a:lnTo>
                  <a:lnTo>
                    <a:pt x="103631" y="238887"/>
                  </a:lnTo>
                  <a:lnTo>
                    <a:pt x="207009" y="135381"/>
                  </a:lnTo>
                  <a:lnTo>
                    <a:pt x="0" y="135381"/>
                  </a:lnTo>
                  <a:lnTo>
                    <a:pt x="0" y="103505"/>
                  </a:lnTo>
                  <a:lnTo>
                    <a:pt x="207009" y="103505"/>
                  </a:lnTo>
                  <a:lnTo>
                    <a:pt x="103631" y="0"/>
                  </a:lnTo>
                  <a:close/>
                </a:path>
              </a:pathLst>
            </a:custGeom>
            <a:ln w="1828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780531" y="4171188"/>
              <a:ext cx="2648712" cy="25146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313687" y="6265163"/>
              <a:ext cx="120396" cy="120396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81912" y="6181344"/>
              <a:ext cx="1379220" cy="320040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50108" y="6181344"/>
              <a:ext cx="267970" cy="239395"/>
            </a:xfrm>
            <a:custGeom>
              <a:avLst/>
              <a:gdLst/>
              <a:ahLst/>
              <a:cxnLst/>
              <a:rect l="l" t="t" r="r" b="b"/>
              <a:pathLst>
                <a:path w="267970" h="239395">
                  <a:moveTo>
                    <a:pt x="148463" y="0"/>
                  </a:moveTo>
                  <a:lnTo>
                    <a:pt x="103631" y="0"/>
                  </a:lnTo>
                  <a:lnTo>
                    <a:pt x="207009" y="103454"/>
                  </a:lnTo>
                  <a:lnTo>
                    <a:pt x="0" y="103454"/>
                  </a:lnTo>
                  <a:lnTo>
                    <a:pt x="0" y="135407"/>
                  </a:lnTo>
                  <a:lnTo>
                    <a:pt x="207009" y="135407"/>
                  </a:lnTo>
                  <a:lnTo>
                    <a:pt x="103631" y="238861"/>
                  </a:lnTo>
                  <a:lnTo>
                    <a:pt x="148463" y="238861"/>
                  </a:lnTo>
                  <a:lnTo>
                    <a:pt x="267843" y="119430"/>
                  </a:lnTo>
                  <a:lnTo>
                    <a:pt x="14846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50108" y="6181344"/>
              <a:ext cx="267970" cy="239395"/>
            </a:xfrm>
            <a:custGeom>
              <a:avLst/>
              <a:gdLst/>
              <a:ahLst/>
              <a:cxnLst/>
              <a:rect l="l" t="t" r="r" b="b"/>
              <a:pathLst>
                <a:path w="267970" h="239395">
                  <a:moveTo>
                    <a:pt x="103631" y="0"/>
                  </a:moveTo>
                  <a:lnTo>
                    <a:pt x="148463" y="0"/>
                  </a:lnTo>
                  <a:lnTo>
                    <a:pt x="267843" y="119430"/>
                  </a:lnTo>
                  <a:lnTo>
                    <a:pt x="148463" y="238861"/>
                  </a:lnTo>
                  <a:lnTo>
                    <a:pt x="103631" y="238861"/>
                  </a:lnTo>
                  <a:lnTo>
                    <a:pt x="207009" y="135407"/>
                  </a:lnTo>
                  <a:lnTo>
                    <a:pt x="0" y="135407"/>
                  </a:lnTo>
                  <a:lnTo>
                    <a:pt x="0" y="103454"/>
                  </a:lnTo>
                  <a:lnTo>
                    <a:pt x="207009" y="103454"/>
                  </a:lnTo>
                  <a:lnTo>
                    <a:pt x="103631" y="0"/>
                  </a:lnTo>
                  <a:close/>
                </a:path>
              </a:pathLst>
            </a:custGeom>
            <a:ln w="1828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537203" y="6181344"/>
              <a:ext cx="2334768" cy="25298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408669" y="461898"/>
            <a:ext cx="2508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990000"/>
                </a:solidFill>
                <a:latin typeface="Times New Roman"/>
                <a:cs typeface="Times New Roman"/>
              </a:rPr>
              <a:t>r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943861" y="531698"/>
            <a:ext cx="516509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000000"/>
                </a:solidFill>
                <a:latin typeface="Times New Roman"/>
                <a:cs typeface="Times New Roman"/>
              </a:rPr>
              <a:t>Contact Lenses And</a:t>
            </a:r>
            <a:r>
              <a:rPr sz="3300" spc="-5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000000"/>
                </a:solidFill>
                <a:latin typeface="Times New Roman"/>
                <a:cs typeface="Times New Roman"/>
              </a:rPr>
              <a:t>Intraocula</a:t>
            </a:r>
            <a:endParaRPr sz="3300">
              <a:latin typeface="Times New Roman"/>
              <a:cs typeface="Times New Roman"/>
            </a:endParaRPr>
          </a:p>
          <a:p>
            <a:pPr marL="215265" algn="ctr">
              <a:lnSpc>
                <a:spcPct val="100000"/>
              </a:lnSpc>
              <a:spcBef>
                <a:spcPts val="5"/>
              </a:spcBef>
            </a:pPr>
            <a:r>
              <a:rPr sz="3300" spc="-5" dirty="0">
                <a:solidFill>
                  <a:srgbClr val="000000"/>
                </a:solidFill>
                <a:latin typeface="Times New Roman"/>
                <a:cs typeface="Times New Roman"/>
              </a:rPr>
              <a:t>Lenses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021448" y="6687413"/>
            <a:ext cx="1416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888888"/>
                </a:solidFill>
                <a:latin typeface="Carlito"/>
                <a:cs typeface="Carlito"/>
              </a:rPr>
              <a:t>31</a:t>
            </a:r>
            <a:endParaRPr sz="900">
              <a:latin typeface="Carlito"/>
              <a:cs typeface="Carlito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537447" y="685800"/>
            <a:ext cx="606551" cy="7604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66941" y="6365645"/>
            <a:ext cx="3403600" cy="323215"/>
            <a:chOff x="1466941" y="6365645"/>
            <a:chExt cx="3403600" cy="323215"/>
          </a:xfrm>
        </p:grpSpPr>
        <p:sp>
          <p:nvSpPr>
            <p:cNvPr id="3" name="object 3"/>
            <p:cNvSpPr/>
            <p:nvPr/>
          </p:nvSpPr>
          <p:spPr>
            <a:xfrm>
              <a:off x="4813427" y="6365645"/>
              <a:ext cx="0" cy="323215"/>
            </a:xfrm>
            <a:custGeom>
              <a:avLst/>
              <a:gdLst/>
              <a:ahLst/>
              <a:cxnLst/>
              <a:rect l="l" t="t" r="r" b="b"/>
              <a:pathLst>
                <a:path h="323215">
                  <a:moveTo>
                    <a:pt x="0" y="0"/>
                  </a:moveTo>
                  <a:lnTo>
                    <a:pt x="0" y="322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1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66941" y="6365645"/>
              <a:ext cx="3403600" cy="323215"/>
            </a:xfrm>
            <a:custGeom>
              <a:avLst/>
              <a:gdLst/>
              <a:ahLst/>
              <a:cxnLst/>
              <a:rect l="l" t="t" r="r" b="b"/>
              <a:pathLst>
                <a:path w="3403600" h="323215">
                  <a:moveTo>
                    <a:pt x="3346485" y="0"/>
                  </a:moveTo>
                  <a:lnTo>
                    <a:pt x="57058" y="0"/>
                  </a:lnTo>
                  <a:lnTo>
                    <a:pt x="32095" y="32591"/>
                  </a:lnTo>
                  <a:lnTo>
                    <a:pt x="14264" y="71830"/>
                  </a:lnTo>
                  <a:lnTo>
                    <a:pt x="3566" y="115500"/>
                  </a:lnTo>
                  <a:lnTo>
                    <a:pt x="0" y="161385"/>
                  </a:lnTo>
                  <a:lnTo>
                    <a:pt x="3566" y="207271"/>
                  </a:lnTo>
                  <a:lnTo>
                    <a:pt x="14264" y="250941"/>
                  </a:lnTo>
                  <a:lnTo>
                    <a:pt x="32095" y="290180"/>
                  </a:lnTo>
                  <a:lnTo>
                    <a:pt x="57058" y="322771"/>
                  </a:lnTo>
                  <a:lnTo>
                    <a:pt x="3346485" y="322771"/>
                  </a:lnTo>
                  <a:lnTo>
                    <a:pt x="3371448" y="290180"/>
                  </a:lnTo>
                  <a:lnTo>
                    <a:pt x="3389279" y="250941"/>
                  </a:lnTo>
                  <a:lnTo>
                    <a:pt x="3399977" y="207271"/>
                  </a:lnTo>
                  <a:lnTo>
                    <a:pt x="3403544" y="161385"/>
                  </a:lnTo>
                  <a:lnTo>
                    <a:pt x="3399977" y="115500"/>
                  </a:lnTo>
                  <a:lnTo>
                    <a:pt x="3389279" y="71830"/>
                  </a:lnTo>
                  <a:lnTo>
                    <a:pt x="3371448" y="32591"/>
                  </a:lnTo>
                  <a:lnTo>
                    <a:pt x="3346485" y="0"/>
                  </a:lnTo>
                  <a:close/>
                </a:path>
              </a:pathLst>
            </a:custGeom>
            <a:solidFill>
              <a:srgbClr val="FFD1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511300" y="6243929"/>
            <a:ext cx="700785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AE50"/>
                </a:solidFill>
                <a:latin typeface="Times New Roman"/>
                <a:cs typeface="Times New Roman"/>
              </a:rPr>
              <a:t>clotting-polycarbonate </a:t>
            </a:r>
            <a:r>
              <a:rPr sz="2800" spc="-5" dirty="0">
                <a:solidFill>
                  <a:srgbClr val="00AE50"/>
                </a:solidFill>
                <a:latin typeface="Times New Roman"/>
                <a:cs typeface="Times New Roman"/>
              </a:rPr>
              <a:t>or cellulose acetate</a:t>
            </a:r>
            <a:r>
              <a:rPr sz="2800" spc="-85" dirty="0">
                <a:solidFill>
                  <a:srgbClr val="00AE5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AE50"/>
                </a:solidFill>
                <a:latin typeface="Times New Roman"/>
                <a:cs typeface="Times New Roman"/>
              </a:rPr>
              <a:t>fibers.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98331" y="5720993"/>
            <a:ext cx="1911985" cy="323215"/>
          </a:xfrm>
          <a:custGeom>
            <a:avLst/>
            <a:gdLst/>
            <a:ahLst/>
            <a:cxnLst/>
            <a:rect l="l" t="t" r="r" b="b"/>
            <a:pathLst>
              <a:path w="1911985" h="323214">
                <a:moveTo>
                  <a:pt x="1854534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1854534" y="322771"/>
                </a:lnTo>
                <a:lnTo>
                  <a:pt x="1879497" y="290180"/>
                </a:lnTo>
                <a:lnTo>
                  <a:pt x="1897327" y="250941"/>
                </a:lnTo>
                <a:lnTo>
                  <a:pt x="1908026" y="207271"/>
                </a:lnTo>
                <a:lnTo>
                  <a:pt x="1911592" y="161385"/>
                </a:lnTo>
                <a:lnTo>
                  <a:pt x="1908026" y="115500"/>
                </a:lnTo>
                <a:lnTo>
                  <a:pt x="1897327" y="71830"/>
                </a:lnTo>
                <a:lnTo>
                  <a:pt x="1879497" y="32591"/>
                </a:lnTo>
                <a:lnTo>
                  <a:pt x="1854534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66892" y="4229700"/>
            <a:ext cx="4472305" cy="323215"/>
          </a:xfrm>
          <a:custGeom>
            <a:avLst/>
            <a:gdLst/>
            <a:ahLst/>
            <a:cxnLst/>
            <a:rect l="l" t="t" r="r" b="b"/>
            <a:pathLst>
              <a:path w="4472305" h="323214">
                <a:moveTo>
                  <a:pt x="4415181" y="0"/>
                </a:moveTo>
                <a:lnTo>
                  <a:pt x="57107" y="0"/>
                </a:lnTo>
                <a:lnTo>
                  <a:pt x="32122" y="32619"/>
                </a:lnTo>
                <a:lnTo>
                  <a:pt x="14276" y="71891"/>
                </a:lnTo>
                <a:lnTo>
                  <a:pt x="3569" y="115599"/>
                </a:lnTo>
                <a:lnTo>
                  <a:pt x="0" y="161524"/>
                </a:lnTo>
                <a:lnTo>
                  <a:pt x="3569" y="207449"/>
                </a:lnTo>
                <a:lnTo>
                  <a:pt x="14276" y="251157"/>
                </a:lnTo>
                <a:lnTo>
                  <a:pt x="32122" y="290429"/>
                </a:lnTo>
                <a:lnTo>
                  <a:pt x="57107" y="323048"/>
                </a:lnTo>
                <a:lnTo>
                  <a:pt x="4415181" y="323048"/>
                </a:lnTo>
                <a:lnTo>
                  <a:pt x="4440166" y="290429"/>
                </a:lnTo>
                <a:lnTo>
                  <a:pt x="4458012" y="251157"/>
                </a:lnTo>
                <a:lnTo>
                  <a:pt x="4468719" y="207449"/>
                </a:lnTo>
                <a:lnTo>
                  <a:pt x="4472289" y="161524"/>
                </a:lnTo>
                <a:lnTo>
                  <a:pt x="4468719" y="115599"/>
                </a:lnTo>
                <a:lnTo>
                  <a:pt x="4458012" y="71891"/>
                </a:lnTo>
                <a:lnTo>
                  <a:pt x="4440166" y="32619"/>
                </a:lnTo>
                <a:lnTo>
                  <a:pt x="4415181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83803" y="5002833"/>
            <a:ext cx="5184775" cy="323215"/>
          </a:xfrm>
          <a:custGeom>
            <a:avLst/>
            <a:gdLst/>
            <a:ahLst/>
            <a:cxnLst/>
            <a:rect l="l" t="t" r="r" b="b"/>
            <a:pathLst>
              <a:path w="5184775" h="323214">
                <a:moveTo>
                  <a:pt x="5127499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5127499" y="322771"/>
                </a:lnTo>
                <a:lnTo>
                  <a:pt x="5152462" y="290180"/>
                </a:lnTo>
                <a:lnTo>
                  <a:pt x="5170293" y="250941"/>
                </a:lnTo>
                <a:lnTo>
                  <a:pt x="5180991" y="207271"/>
                </a:lnTo>
                <a:lnTo>
                  <a:pt x="5184557" y="161385"/>
                </a:lnTo>
                <a:lnTo>
                  <a:pt x="5180991" y="115500"/>
                </a:lnTo>
                <a:lnTo>
                  <a:pt x="5170293" y="71830"/>
                </a:lnTo>
                <a:lnTo>
                  <a:pt x="5152462" y="32591"/>
                </a:lnTo>
                <a:lnTo>
                  <a:pt x="5127499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05718" y="3632503"/>
            <a:ext cx="1839595" cy="323215"/>
          </a:xfrm>
          <a:custGeom>
            <a:avLst/>
            <a:gdLst/>
            <a:ahLst/>
            <a:cxnLst/>
            <a:rect l="l" t="t" r="r" b="b"/>
            <a:pathLst>
              <a:path w="1839595" h="323214">
                <a:moveTo>
                  <a:pt x="1782160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1782160" y="322771"/>
                </a:lnTo>
                <a:lnTo>
                  <a:pt x="1807124" y="290180"/>
                </a:lnTo>
                <a:lnTo>
                  <a:pt x="1824955" y="250941"/>
                </a:lnTo>
                <a:lnTo>
                  <a:pt x="1835653" y="207271"/>
                </a:lnTo>
                <a:lnTo>
                  <a:pt x="1839220" y="161385"/>
                </a:lnTo>
                <a:lnTo>
                  <a:pt x="1835653" y="115500"/>
                </a:lnTo>
                <a:lnTo>
                  <a:pt x="1824955" y="71830"/>
                </a:lnTo>
                <a:lnTo>
                  <a:pt x="1807124" y="32591"/>
                </a:lnTo>
                <a:lnTo>
                  <a:pt x="1782160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7413" y="610614"/>
            <a:ext cx="6001385" cy="370205"/>
          </a:xfrm>
          <a:custGeom>
            <a:avLst/>
            <a:gdLst/>
            <a:ahLst/>
            <a:cxnLst/>
            <a:rect l="l" t="t" r="r" b="b"/>
            <a:pathLst>
              <a:path w="6001384" h="370205">
                <a:moveTo>
                  <a:pt x="5936326" y="0"/>
                </a:moveTo>
                <a:lnTo>
                  <a:pt x="64626" y="0"/>
                </a:lnTo>
                <a:lnTo>
                  <a:pt x="38775" y="32799"/>
                </a:lnTo>
                <a:lnTo>
                  <a:pt x="19387" y="71844"/>
                </a:lnTo>
                <a:lnTo>
                  <a:pt x="6462" y="115351"/>
                </a:lnTo>
                <a:lnTo>
                  <a:pt x="0" y="161535"/>
                </a:lnTo>
                <a:lnTo>
                  <a:pt x="0" y="208612"/>
                </a:lnTo>
                <a:lnTo>
                  <a:pt x="6462" y="254796"/>
                </a:lnTo>
                <a:lnTo>
                  <a:pt x="19387" y="298303"/>
                </a:lnTo>
                <a:lnTo>
                  <a:pt x="38775" y="337348"/>
                </a:lnTo>
                <a:lnTo>
                  <a:pt x="64626" y="370147"/>
                </a:lnTo>
                <a:lnTo>
                  <a:pt x="5936326" y="370147"/>
                </a:lnTo>
                <a:lnTo>
                  <a:pt x="5962176" y="337348"/>
                </a:lnTo>
                <a:lnTo>
                  <a:pt x="5981564" y="298303"/>
                </a:lnTo>
                <a:lnTo>
                  <a:pt x="5994489" y="254796"/>
                </a:lnTo>
                <a:lnTo>
                  <a:pt x="6000952" y="208612"/>
                </a:lnTo>
                <a:lnTo>
                  <a:pt x="6000952" y="161535"/>
                </a:lnTo>
                <a:lnTo>
                  <a:pt x="5994489" y="115351"/>
                </a:lnTo>
                <a:lnTo>
                  <a:pt x="5981564" y="71844"/>
                </a:lnTo>
                <a:lnTo>
                  <a:pt x="5962176" y="32799"/>
                </a:lnTo>
                <a:lnTo>
                  <a:pt x="5936326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69339" y="472897"/>
            <a:ext cx="58972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Artificial Kidney And</a:t>
            </a:r>
            <a:r>
              <a:rPr sz="3200" spc="-54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Hemodialysis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27836" y="1166814"/>
            <a:ext cx="7849870" cy="4884420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2393315">
              <a:lnSpc>
                <a:spcPct val="100000"/>
              </a:lnSpc>
              <a:spcBef>
                <a:spcPts val="350"/>
              </a:spcBef>
            </a:pPr>
            <a:r>
              <a:rPr sz="3200" b="1" dirty="0">
                <a:solidFill>
                  <a:srgbClr val="660066"/>
                </a:solidFill>
                <a:latin typeface="Times New Roman"/>
                <a:cs typeface="Times New Roman"/>
              </a:rPr>
              <a:t>Materials</a:t>
            </a:r>
            <a:endParaRPr sz="32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10"/>
              </a:spcBef>
              <a:buClr>
                <a:srgbClr val="B83B68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function of a kidney is </a:t>
            </a:r>
            <a:r>
              <a:rPr sz="2800" spc="-10" dirty="0">
                <a:latin typeface="Times New Roman"/>
                <a:cs typeface="Times New Roman"/>
              </a:rPr>
              <a:t>to </a:t>
            </a:r>
            <a:r>
              <a:rPr sz="2800" spc="-5" dirty="0">
                <a:latin typeface="Times New Roman"/>
                <a:cs typeface="Times New Roman"/>
              </a:rPr>
              <a:t>remove </a:t>
            </a:r>
            <a:r>
              <a:rPr sz="2800" spc="-5" dirty="0">
                <a:solidFill>
                  <a:srgbClr val="E16204"/>
                </a:solidFill>
                <a:latin typeface="Times New Roman"/>
                <a:cs typeface="Times New Roman"/>
              </a:rPr>
              <a:t>low</a:t>
            </a:r>
            <a:r>
              <a:rPr sz="2800" spc="204" dirty="0">
                <a:solidFill>
                  <a:srgbClr val="E16204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E16204"/>
                </a:solidFill>
                <a:latin typeface="Times New Roman"/>
                <a:cs typeface="Times New Roman"/>
              </a:rPr>
              <a:t>molecular</a:t>
            </a:r>
            <a:endParaRPr sz="2800">
              <a:latin typeface="Times New Roman"/>
              <a:cs typeface="Times New Roman"/>
            </a:endParaRPr>
          </a:p>
          <a:p>
            <a:pPr marL="295910">
              <a:lnSpc>
                <a:spcPct val="100000"/>
              </a:lnSpc>
              <a:spcBef>
                <a:spcPts val="1295"/>
              </a:spcBef>
            </a:pPr>
            <a:r>
              <a:rPr sz="2800" spc="-5" dirty="0">
                <a:solidFill>
                  <a:srgbClr val="E16204"/>
                </a:solidFill>
                <a:latin typeface="Times New Roman"/>
                <a:cs typeface="Times New Roman"/>
              </a:rPr>
              <a:t>weight waste products from the</a:t>
            </a:r>
            <a:r>
              <a:rPr sz="2800" spc="-95" dirty="0">
                <a:solidFill>
                  <a:srgbClr val="E16204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E16204"/>
                </a:solidFill>
                <a:latin typeface="Times New Roman"/>
                <a:cs typeface="Times New Roman"/>
              </a:rPr>
              <a:t>bloodstream</a:t>
            </a:r>
            <a:r>
              <a:rPr sz="2800" spc="-10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marL="295910" marR="5080" indent="-283845" algn="just">
              <a:lnSpc>
                <a:spcPct val="140000"/>
              </a:lnSpc>
              <a:spcBef>
                <a:spcPts val="90"/>
              </a:spcBef>
              <a:buClr>
                <a:srgbClr val="B83B68"/>
              </a:buClr>
              <a:buSzPct val="80357"/>
              <a:buFont typeface="Arial"/>
              <a:buChar char="•"/>
              <a:tabLst>
                <a:tab pos="296545" algn="l"/>
              </a:tabLst>
            </a:pPr>
            <a:r>
              <a:rPr sz="2800" spc="-10" dirty="0">
                <a:latin typeface="Times New Roman"/>
                <a:cs typeface="Times New Roman"/>
              </a:rPr>
              <a:t>Artificial kidneys </a:t>
            </a:r>
            <a:r>
              <a:rPr sz="2800" spc="-15" dirty="0">
                <a:latin typeface="Times New Roman"/>
                <a:cs typeface="Times New Roman"/>
              </a:rPr>
              <a:t>have </a:t>
            </a:r>
            <a:r>
              <a:rPr sz="2800" spc="-10" dirty="0">
                <a:latin typeface="Times New Roman"/>
                <a:cs typeface="Times New Roman"/>
              </a:rPr>
              <a:t>function by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passage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the  blood </a:t>
            </a:r>
            <a:r>
              <a:rPr sz="2800" spc="-20" dirty="0">
                <a:solidFill>
                  <a:srgbClr val="FF0000"/>
                </a:solidFill>
                <a:latin typeface="Times New Roman"/>
                <a:cs typeface="Times New Roman"/>
              </a:rPr>
              <a:t>between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walls 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dialysis 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cell </a:t>
            </a:r>
            <a:r>
              <a:rPr sz="2800" spc="-10" dirty="0">
                <a:latin typeface="Times New Roman"/>
                <a:cs typeface="Times New Roman"/>
              </a:rPr>
              <a:t>which </a:t>
            </a:r>
            <a:r>
              <a:rPr sz="2800" spc="-15" dirty="0">
                <a:latin typeface="Times New Roman"/>
                <a:cs typeface="Times New Roman"/>
              </a:rPr>
              <a:t>is  </a:t>
            </a:r>
            <a:r>
              <a:rPr sz="2800" spc="-20" dirty="0">
                <a:latin typeface="Times New Roman"/>
                <a:cs typeface="Times New Roman"/>
              </a:rPr>
              <a:t>immersed </a:t>
            </a:r>
            <a:r>
              <a:rPr sz="2800" spc="-5" dirty="0">
                <a:latin typeface="Times New Roman"/>
                <a:cs typeface="Times New Roman"/>
              </a:rPr>
              <a:t>in a </a:t>
            </a:r>
            <a:r>
              <a:rPr sz="2800" spc="-10" dirty="0">
                <a:latin typeface="Times New Roman"/>
                <a:cs typeface="Times New Roman"/>
              </a:rPr>
              <a:t>circulating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fluid.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725"/>
              </a:spcBef>
              <a:buClr>
                <a:srgbClr val="B83B68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2800" spc="-5" dirty="0">
                <a:solidFill>
                  <a:srgbClr val="6600FF"/>
                </a:solidFill>
                <a:latin typeface="Times New Roman"/>
                <a:cs typeface="Times New Roman"/>
              </a:rPr>
              <a:t>Cellophane</a:t>
            </a:r>
            <a:r>
              <a:rPr sz="2800" spc="-5" dirty="0">
                <a:solidFill>
                  <a:srgbClr val="FF66FF"/>
                </a:solidFill>
                <a:latin typeface="Times New Roman"/>
                <a:cs typeface="Times New Roman"/>
              </a:rPr>
              <a:t>- </a:t>
            </a:r>
            <a:r>
              <a:rPr sz="2800" spc="-20" dirty="0">
                <a:solidFill>
                  <a:srgbClr val="0033CC"/>
                </a:solidFill>
                <a:latin typeface="Times New Roman"/>
                <a:cs typeface="Times New Roman"/>
              </a:rPr>
              <a:t>Semipermeable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dialysis</a:t>
            </a:r>
            <a:r>
              <a:rPr sz="2800" spc="-20" dirty="0">
                <a:solidFill>
                  <a:srgbClr val="0033CC"/>
                </a:solidFill>
                <a:latin typeface="Times New Roman"/>
                <a:cs typeface="Times New Roman"/>
              </a:rPr>
              <a:t> membranes</a:t>
            </a:r>
            <a:endParaRPr sz="28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295"/>
              </a:spcBef>
              <a:buClr>
                <a:srgbClr val="B83B68"/>
              </a:buClr>
              <a:buSzPct val="80357"/>
              <a:buFont typeface="Arial"/>
              <a:buChar char="•"/>
              <a:tabLst>
                <a:tab pos="295910" algn="l"/>
                <a:tab pos="296545" algn="l"/>
              </a:tabLst>
            </a:pPr>
            <a:r>
              <a:rPr sz="2800" spc="-5" dirty="0">
                <a:latin typeface="Times New Roman"/>
                <a:cs typeface="Times New Roman"/>
              </a:rPr>
              <a:t>The polymer is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"heparinized" </a:t>
            </a:r>
            <a:r>
              <a:rPr sz="2800" spc="-5" dirty="0">
                <a:latin typeface="Times New Roman"/>
                <a:cs typeface="Times New Roman"/>
              </a:rPr>
              <a:t>to prevent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blood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29815" y="381000"/>
            <a:ext cx="1046949" cy="76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745728" y="653409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8A3AC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53200" y="610615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07:26:23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الكلى الصناعية وغسيل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الكلى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53200" y="3632504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07:28:55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خلية غسل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الكلية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3200" y="5002834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07:32:40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أغشية غسيل الكلى شبه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المنفذة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3200" y="4229696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07:33:13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مغمورة في سائل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معين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3200" y="5410200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07:35:55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يكون معالجا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بالهيبارين </a:t>
            </a:r>
            <a:endParaRPr sz="1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53200" y="5410200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07:38:37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ليمنع تخثر الدم من قبل المواد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البوليمرية 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0498" y="3349426"/>
            <a:ext cx="3196590" cy="300990"/>
          </a:xfrm>
          <a:custGeom>
            <a:avLst/>
            <a:gdLst/>
            <a:ahLst/>
            <a:cxnLst/>
            <a:rect l="l" t="t" r="r" b="b"/>
            <a:pathLst>
              <a:path w="3196590" h="300989">
                <a:moveTo>
                  <a:pt x="3144172" y="0"/>
                </a:moveTo>
                <a:lnTo>
                  <a:pt x="52055" y="0"/>
                </a:lnTo>
                <a:lnTo>
                  <a:pt x="26027" y="35243"/>
                </a:lnTo>
                <a:lnTo>
                  <a:pt x="8675" y="78187"/>
                </a:lnTo>
                <a:lnTo>
                  <a:pt x="0" y="125752"/>
                </a:lnTo>
                <a:lnTo>
                  <a:pt x="0" y="174856"/>
                </a:lnTo>
                <a:lnTo>
                  <a:pt x="8675" y="222421"/>
                </a:lnTo>
                <a:lnTo>
                  <a:pt x="26027" y="265364"/>
                </a:lnTo>
                <a:lnTo>
                  <a:pt x="52055" y="300607"/>
                </a:lnTo>
                <a:lnTo>
                  <a:pt x="3144172" y="300607"/>
                </a:lnTo>
                <a:lnTo>
                  <a:pt x="3170200" y="265364"/>
                </a:lnTo>
                <a:lnTo>
                  <a:pt x="3187552" y="222421"/>
                </a:lnTo>
                <a:lnTo>
                  <a:pt x="3196228" y="174856"/>
                </a:lnTo>
                <a:lnTo>
                  <a:pt x="3196228" y="125752"/>
                </a:lnTo>
                <a:lnTo>
                  <a:pt x="3187552" y="78187"/>
                </a:lnTo>
                <a:lnTo>
                  <a:pt x="3170200" y="35243"/>
                </a:lnTo>
                <a:lnTo>
                  <a:pt x="3144172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5478" y="626803"/>
            <a:ext cx="5248910" cy="381635"/>
          </a:xfrm>
          <a:custGeom>
            <a:avLst/>
            <a:gdLst/>
            <a:ahLst/>
            <a:cxnLst/>
            <a:rect l="l" t="t" r="r" b="b"/>
            <a:pathLst>
              <a:path w="5248910" h="381634">
                <a:moveTo>
                  <a:pt x="5181769" y="0"/>
                </a:moveTo>
                <a:lnTo>
                  <a:pt x="66561" y="0"/>
                </a:lnTo>
                <a:lnTo>
                  <a:pt x="39936" y="33781"/>
                </a:lnTo>
                <a:lnTo>
                  <a:pt x="19968" y="73995"/>
                </a:lnTo>
                <a:lnTo>
                  <a:pt x="6656" y="118805"/>
                </a:lnTo>
                <a:lnTo>
                  <a:pt x="0" y="166372"/>
                </a:lnTo>
                <a:lnTo>
                  <a:pt x="0" y="214857"/>
                </a:lnTo>
                <a:lnTo>
                  <a:pt x="6656" y="262424"/>
                </a:lnTo>
                <a:lnTo>
                  <a:pt x="19968" y="307234"/>
                </a:lnTo>
                <a:lnTo>
                  <a:pt x="39936" y="347449"/>
                </a:lnTo>
                <a:lnTo>
                  <a:pt x="66561" y="381231"/>
                </a:lnTo>
                <a:lnTo>
                  <a:pt x="5181769" y="381231"/>
                </a:lnTo>
                <a:lnTo>
                  <a:pt x="5208393" y="347449"/>
                </a:lnTo>
                <a:lnTo>
                  <a:pt x="5228362" y="307234"/>
                </a:lnTo>
                <a:lnTo>
                  <a:pt x="5241674" y="262424"/>
                </a:lnTo>
                <a:lnTo>
                  <a:pt x="5248330" y="214857"/>
                </a:lnTo>
                <a:lnTo>
                  <a:pt x="5248330" y="166372"/>
                </a:lnTo>
                <a:lnTo>
                  <a:pt x="5241674" y="118805"/>
                </a:lnTo>
                <a:lnTo>
                  <a:pt x="5228362" y="73995"/>
                </a:lnTo>
                <a:lnTo>
                  <a:pt x="5208393" y="33781"/>
                </a:lnTo>
                <a:lnTo>
                  <a:pt x="5181769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6008" y="1335116"/>
            <a:ext cx="7261859" cy="1136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 marR="5080" indent="-283845">
              <a:lnSpc>
                <a:spcPct val="140100"/>
              </a:lnSpc>
              <a:spcBef>
                <a:spcPts val="100"/>
              </a:spcBef>
              <a:buClr>
                <a:srgbClr val="B83B68"/>
              </a:buClr>
              <a:buSzPct val="78846"/>
              <a:buFont typeface="Wingdings"/>
              <a:buChar char=""/>
              <a:tabLst>
                <a:tab pos="296545" algn="l"/>
                <a:tab pos="968375" algn="l"/>
                <a:tab pos="1475740" algn="l"/>
                <a:tab pos="1527810" algn="l"/>
                <a:tab pos="1852295" algn="l"/>
                <a:tab pos="2344420" algn="l"/>
                <a:tab pos="2743835" algn="l"/>
                <a:tab pos="2814320" algn="l"/>
                <a:tab pos="3353435" algn="l"/>
                <a:tab pos="3563620" algn="l"/>
                <a:tab pos="4150995" algn="l"/>
                <a:tab pos="4912995" algn="l"/>
                <a:tab pos="5403850" algn="l"/>
                <a:tab pos="5645785" algn="l"/>
                <a:tab pos="6771005" algn="l"/>
                <a:tab pos="6844030" algn="l"/>
              </a:tabLst>
            </a:pP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Su</a:t>
            </a:r>
            <a:r>
              <a:rPr sz="2600" spc="-114" dirty="0">
                <a:solidFill>
                  <a:srgbClr val="A3001F"/>
                </a:solidFill>
                <a:latin typeface="Times New Roman"/>
                <a:cs typeface="Times New Roman"/>
              </a:rPr>
              <a:t>r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gic</a:t>
            </a:r>
            <a:r>
              <a:rPr sz="2600" spc="-15" dirty="0">
                <a:solidFill>
                  <a:srgbClr val="A3001F"/>
                </a:solidFill>
                <a:latin typeface="Times New Roman"/>
                <a:cs typeface="Times New Roman"/>
              </a:rPr>
              <a:t>a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l		wo</a:t>
            </a:r>
            <a:r>
              <a:rPr sz="2600" spc="-5" dirty="0">
                <a:solidFill>
                  <a:srgbClr val="A3001F"/>
                </a:solidFill>
                <a:latin typeface="Times New Roman"/>
                <a:cs typeface="Times New Roman"/>
              </a:rPr>
              <a:t>r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k	on		the	hea</a:t>
            </a:r>
            <a:r>
              <a:rPr sz="2600" spc="-15" dirty="0">
                <a:solidFill>
                  <a:srgbClr val="A3001F"/>
                </a:solidFill>
                <a:latin typeface="Times New Roman"/>
                <a:cs typeface="Times New Roman"/>
              </a:rPr>
              <a:t>r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t	</a:t>
            </a:r>
            <a:r>
              <a:rPr sz="2600" spc="-5" dirty="0">
                <a:solidFill>
                  <a:srgbClr val="A3001F"/>
                </a:solidFill>
                <a:latin typeface="Times New Roman"/>
                <a:cs typeface="Times New Roman"/>
              </a:rPr>
              <a:t>fr</a:t>
            </a:r>
            <a:r>
              <a:rPr sz="2600" spc="-20" dirty="0">
                <a:solidFill>
                  <a:srgbClr val="A3001F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qu</a:t>
            </a:r>
            <a:r>
              <a:rPr sz="2600" spc="-30" dirty="0">
                <a:solidFill>
                  <a:srgbClr val="A3001F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ntly	</a:t>
            </a:r>
            <a:r>
              <a:rPr sz="2600" spc="-5" dirty="0">
                <a:solidFill>
                  <a:srgbClr val="A3001F"/>
                </a:solidFill>
                <a:latin typeface="Times New Roman"/>
                <a:cs typeface="Times New Roman"/>
              </a:rPr>
              <a:t>re</a:t>
            </a:r>
            <a:r>
              <a:rPr sz="2600" spc="-10" dirty="0">
                <a:solidFill>
                  <a:srgbClr val="A3001F"/>
                </a:solidFill>
                <a:latin typeface="Times New Roman"/>
                <a:cs typeface="Times New Roman"/>
              </a:rPr>
              <a:t>q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u</a:t>
            </a:r>
            <a:r>
              <a:rPr sz="2600" spc="-20" dirty="0">
                <a:solidFill>
                  <a:srgbClr val="A3001F"/>
                </a:solidFill>
                <a:latin typeface="Times New Roman"/>
                <a:cs typeface="Times New Roman"/>
              </a:rPr>
              <a:t>i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r</a:t>
            </a:r>
            <a:r>
              <a:rPr sz="2600" spc="-15" dirty="0">
                <a:solidFill>
                  <a:srgbClr val="A3001F"/>
                </a:solidFill>
                <a:latin typeface="Times New Roman"/>
                <a:cs typeface="Times New Roman"/>
              </a:rPr>
              <a:t>e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s		the  use	</a:t>
            </a:r>
            <a:r>
              <a:rPr sz="2600" spc="5" dirty="0">
                <a:solidFill>
                  <a:srgbClr val="A3001F"/>
                </a:solidFill>
                <a:latin typeface="Times New Roman"/>
                <a:cs typeface="Times New Roman"/>
              </a:rPr>
              <a:t>o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f	a	hea</a:t>
            </a:r>
            <a:r>
              <a:rPr sz="2600" spc="-20" dirty="0">
                <a:solidFill>
                  <a:srgbClr val="A3001F"/>
                </a:solidFill>
                <a:latin typeface="Times New Roman"/>
                <a:cs typeface="Times New Roman"/>
              </a:rPr>
              <a:t>r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t	lu</a:t>
            </a:r>
            <a:r>
              <a:rPr sz="2600" spc="5" dirty="0">
                <a:solidFill>
                  <a:srgbClr val="A3001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g		</a:t>
            </a:r>
            <a:r>
              <a:rPr sz="2600" spc="-25" dirty="0">
                <a:solidFill>
                  <a:srgbClr val="A3001F"/>
                </a:solidFill>
                <a:latin typeface="Times New Roman"/>
                <a:cs typeface="Times New Roman"/>
              </a:rPr>
              <a:t>m</a:t>
            </a:r>
            <a:r>
              <a:rPr sz="2600" spc="-5" dirty="0">
                <a:solidFill>
                  <a:srgbClr val="A3001F"/>
                </a:solidFill>
                <a:latin typeface="Times New Roman"/>
                <a:cs typeface="Times New Roman"/>
              </a:rPr>
              <a:t>a</a:t>
            </a:r>
            <a:r>
              <a:rPr sz="2600" spc="-20" dirty="0">
                <a:solidFill>
                  <a:srgbClr val="A3001F"/>
                </a:solidFill>
                <a:latin typeface="Times New Roman"/>
                <a:cs typeface="Times New Roman"/>
              </a:rPr>
              <a:t>c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hi</a:t>
            </a:r>
            <a:r>
              <a:rPr sz="2600" spc="5" dirty="0">
                <a:solidFill>
                  <a:srgbClr val="A3001F"/>
                </a:solidFill>
                <a:latin typeface="Times New Roman"/>
                <a:cs typeface="Times New Roman"/>
              </a:rPr>
              <a:t>n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e	</a:t>
            </a:r>
            <a:r>
              <a:rPr sz="2600" spc="-5" dirty="0">
                <a:solidFill>
                  <a:srgbClr val="A3001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o	</a:t>
            </a:r>
            <a:r>
              <a:rPr sz="2600" spc="-5" dirty="0">
                <a:solidFill>
                  <a:srgbClr val="A3001F"/>
                </a:solidFill>
                <a:latin typeface="Times New Roman"/>
                <a:cs typeface="Times New Roman"/>
              </a:rPr>
              <a:t>c</a:t>
            </a:r>
            <a:r>
              <a:rPr sz="2600" spc="-20" dirty="0">
                <a:solidFill>
                  <a:srgbClr val="A3001F"/>
                </a:solidFill>
                <a:latin typeface="Times New Roman"/>
                <a:cs typeface="Times New Roman"/>
              </a:rPr>
              <a:t>i</a:t>
            </a:r>
            <a:r>
              <a:rPr sz="2600" spc="-5" dirty="0">
                <a:solidFill>
                  <a:srgbClr val="A3001F"/>
                </a:solidFill>
                <a:latin typeface="Times New Roman"/>
                <a:cs typeface="Times New Roman"/>
              </a:rPr>
              <a:t>r</a:t>
            </a:r>
            <a:r>
              <a:rPr sz="2600" spc="-20" dirty="0">
                <a:solidFill>
                  <a:srgbClr val="A3001F"/>
                </a:solidFill>
                <a:latin typeface="Times New Roman"/>
                <a:cs typeface="Times New Roman"/>
              </a:rPr>
              <a:t>c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ul</a:t>
            </a:r>
            <a:r>
              <a:rPr sz="2600" spc="-5" dirty="0">
                <a:solidFill>
                  <a:srgbClr val="A3001F"/>
                </a:solidFill>
                <a:latin typeface="Times New Roman"/>
                <a:cs typeface="Times New Roman"/>
              </a:rPr>
              <a:t>a</a:t>
            </a:r>
            <a:r>
              <a:rPr sz="2600" spc="-20" dirty="0">
                <a:solidFill>
                  <a:srgbClr val="A3001F"/>
                </a:solidFill>
                <a:latin typeface="Times New Roman"/>
                <a:cs typeface="Times New Roman"/>
              </a:rPr>
              <a:t>t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e	and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1746" y="3296539"/>
            <a:ext cx="35153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94839" algn="l"/>
                <a:tab pos="2656840" algn="l"/>
              </a:tabLst>
            </a:pPr>
            <a:r>
              <a:rPr sz="2600" spc="-2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600" spc="-2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600" spc="5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ranes	are	</a:t>
            </a:r>
            <a:r>
              <a:rPr sz="2600" spc="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600" spc="5" dirty="0">
                <a:solidFill>
                  <a:srgbClr val="001F5F"/>
                </a:solidFill>
                <a:latin typeface="Times New Roman"/>
                <a:cs typeface="Times New Roman"/>
              </a:rPr>
              <a:t>gh</a:t>
            </a:r>
            <a:r>
              <a:rPr sz="2600" spc="-2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96008" y="2491587"/>
            <a:ext cx="3629660" cy="1720850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296545">
              <a:lnSpc>
                <a:spcPct val="100000"/>
              </a:lnSpc>
              <a:spcBef>
                <a:spcPts val="1470"/>
              </a:spcBef>
            </a:pP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oxygenate the</a:t>
            </a:r>
            <a:r>
              <a:rPr sz="2600" spc="-120" dirty="0">
                <a:solidFill>
                  <a:srgbClr val="A3001F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A3001F"/>
                </a:solidFill>
                <a:latin typeface="Times New Roman"/>
                <a:cs typeface="Times New Roman"/>
              </a:rPr>
              <a:t>blood.</a:t>
            </a:r>
            <a:endParaRPr sz="2600">
              <a:latin typeface="Times New Roman"/>
              <a:cs typeface="Times New Roman"/>
            </a:endParaRPr>
          </a:p>
          <a:p>
            <a:pPr marL="296545" marR="5080" indent="-283845">
              <a:lnSpc>
                <a:spcPct val="140000"/>
              </a:lnSpc>
              <a:spcBef>
                <a:spcPts val="120"/>
              </a:spcBef>
              <a:buClr>
                <a:srgbClr val="B83B68"/>
              </a:buClr>
              <a:buSzPct val="78846"/>
              <a:buFont typeface="Wingdings"/>
              <a:buChar char=""/>
              <a:tabLst>
                <a:tab pos="296545" algn="l"/>
              </a:tabLst>
            </a:pP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Poly(dimethylsiloxane)  </a:t>
            </a:r>
            <a:r>
              <a:rPr sz="2600" spc="-20" dirty="0">
                <a:solidFill>
                  <a:srgbClr val="001F5F"/>
                </a:solidFill>
                <a:latin typeface="Times New Roman"/>
                <a:cs typeface="Times New Roman"/>
              </a:rPr>
              <a:t>efficient </a:t>
            </a:r>
            <a:r>
              <a:rPr sz="2600" dirty="0">
                <a:solidFill>
                  <a:srgbClr val="001F5F"/>
                </a:solidFill>
                <a:latin typeface="Times New Roman"/>
                <a:cs typeface="Times New Roman"/>
              </a:rPr>
              <a:t>gas</a:t>
            </a:r>
            <a:r>
              <a:rPr sz="26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Times New Roman"/>
                <a:cs typeface="Times New Roman"/>
              </a:rPr>
              <a:t>transporters.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96008" y="4262847"/>
            <a:ext cx="7272020" cy="16910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6545" marR="5080" indent="-283845" algn="just">
              <a:lnSpc>
                <a:spcPct val="140000"/>
              </a:lnSpc>
              <a:spcBef>
                <a:spcPts val="105"/>
              </a:spcBef>
              <a:buClr>
                <a:srgbClr val="B83B68"/>
              </a:buClr>
              <a:buSzPct val="78846"/>
              <a:buFont typeface="Wingdings"/>
              <a:buChar char=""/>
              <a:tabLst>
                <a:tab pos="296545" algn="l"/>
              </a:tabLst>
            </a:pPr>
            <a:r>
              <a:rPr sz="2600" spc="-5" dirty="0">
                <a:solidFill>
                  <a:srgbClr val="6600FF"/>
                </a:solidFill>
                <a:latin typeface="Times New Roman"/>
                <a:cs typeface="Times New Roman"/>
              </a:rPr>
              <a:t>It is </a:t>
            </a:r>
            <a:r>
              <a:rPr sz="2600" dirty="0">
                <a:solidFill>
                  <a:srgbClr val="6600FF"/>
                </a:solidFill>
                <a:latin typeface="Times New Roman"/>
                <a:cs typeface="Times New Roman"/>
              </a:rPr>
              <a:t>of </a:t>
            </a:r>
            <a:r>
              <a:rPr sz="2600" spc="-10" dirty="0">
                <a:solidFill>
                  <a:srgbClr val="6600FF"/>
                </a:solidFill>
                <a:latin typeface="Times New Roman"/>
                <a:cs typeface="Times New Roman"/>
              </a:rPr>
              <a:t>interest </a:t>
            </a:r>
            <a:r>
              <a:rPr sz="2600" dirty="0">
                <a:solidFill>
                  <a:srgbClr val="6600FF"/>
                </a:solidFill>
                <a:latin typeface="Times New Roman"/>
                <a:cs typeface="Times New Roman"/>
              </a:rPr>
              <a:t>that silicons </a:t>
            </a:r>
            <a:r>
              <a:rPr sz="2600" spc="-5" dirty="0">
                <a:solidFill>
                  <a:srgbClr val="6600FF"/>
                </a:solidFill>
                <a:latin typeface="Times New Roman"/>
                <a:cs typeface="Times New Roman"/>
              </a:rPr>
              <a:t>rubber </a:t>
            </a:r>
            <a:r>
              <a:rPr sz="2600" dirty="0">
                <a:solidFill>
                  <a:srgbClr val="6600FF"/>
                </a:solidFill>
                <a:latin typeface="Times New Roman"/>
                <a:cs typeface="Times New Roman"/>
              </a:rPr>
              <a:t>has  </a:t>
            </a:r>
            <a:r>
              <a:rPr sz="2600" spc="-10" dirty="0">
                <a:solidFill>
                  <a:srgbClr val="6600FF"/>
                </a:solidFill>
                <a:latin typeface="Times New Roman"/>
                <a:cs typeface="Times New Roman"/>
              </a:rPr>
              <a:t>approximately six </a:t>
            </a:r>
            <a:r>
              <a:rPr sz="2600" spc="-5" dirty="0">
                <a:solidFill>
                  <a:srgbClr val="6600FF"/>
                </a:solidFill>
                <a:latin typeface="Times New Roman"/>
                <a:cs typeface="Times New Roman"/>
              </a:rPr>
              <a:t>times </a:t>
            </a:r>
            <a:r>
              <a:rPr sz="2600" dirty="0">
                <a:solidFill>
                  <a:srgbClr val="6600FF"/>
                </a:solidFill>
                <a:latin typeface="Times New Roman"/>
                <a:cs typeface="Times New Roman"/>
              </a:rPr>
              <a:t>the </a:t>
            </a:r>
            <a:r>
              <a:rPr sz="2600" spc="-10" dirty="0">
                <a:solidFill>
                  <a:srgbClr val="6600FF"/>
                </a:solidFill>
                <a:latin typeface="Times New Roman"/>
                <a:cs typeface="Times New Roman"/>
              </a:rPr>
              <a:t>oxygen permeability </a:t>
            </a:r>
            <a:r>
              <a:rPr sz="2600" spc="5" dirty="0">
                <a:solidFill>
                  <a:srgbClr val="6600FF"/>
                </a:solidFill>
                <a:latin typeface="Times New Roman"/>
                <a:cs typeface="Times New Roman"/>
              </a:rPr>
              <a:t>of  </a:t>
            </a:r>
            <a:r>
              <a:rPr sz="2600" dirty="0">
                <a:solidFill>
                  <a:srgbClr val="6600FF"/>
                </a:solidFill>
                <a:latin typeface="Times New Roman"/>
                <a:cs typeface="Times New Roman"/>
              </a:rPr>
              <a:t>fluorosilicones.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69339" y="485343"/>
            <a:ext cx="514096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0" dirty="0">
                <a:solidFill>
                  <a:srgbClr val="001F5F"/>
                </a:solidFill>
                <a:latin typeface="Times New Roman"/>
                <a:cs typeface="Times New Roman"/>
              </a:rPr>
              <a:t>Oxygen-Transport</a:t>
            </a:r>
            <a:r>
              <a:rPr sz="33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001F5F"/>
                </a:solidFill>
                <a:latin typeface="Times New Roman"/>
                <a:cs typeface="Times New Roman"/>
              </a:rPr>
              <a:t>Membranes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29815" y="457200"/>
            <a:ext cx="1046949" cy="76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185179" y="629970"/>
            <a:ext cx="2585720" cy="14465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07:39:32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أغشية نقل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الأكسجين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553200" y="3349421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07:45:21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ثنائي ميثيل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السيلوكزان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3159" y="1981200"/>
            <a:ext cx="291084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95557" y="486155"/>
            <a:ext cx="4908550" cy="422909"/>
            <a:chOff x="1095557" y="486155"/>
            <a:chExt cx="4908550" cy="422909"/>
          </a:xfrm>
        </p:grpSpPr>
        <p:sp>
          <p:nvSpPr>
            <p:cNvPr id="4" name="object 4"/>
            <p:cNvSpPr/>
            <p:nvPr/>
          </p:nvSpPr>
          <p:spPr>
            <a:xfrm>
              <a:off x="1095557" y="489097"/>
              <a:ext cx="4908062" cy="4194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27759" y="486155"/>
              <a:ext cx="4863084" cy="3749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45539" y="1075060"/>
            <a:ext cx="79184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buSzPct val="92857"/>
              <a:buFont typeface="Wingdings"/>
              <a:buChar char=""/>
              <a:tabLst>
                <a:tab pos="287020" algn="l"/>
                <a:tab pos="2364105" algn="l"/>
                <a:tab pos="3315335" algn="l"/>
                <a:tab pos="3766820" algn="l"/>
                <a:tab pos="5796915" algn="l"/>
                <a:tab pos="7609205" algn="l"/>
              </a:tabLst>
            </a:pP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Po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y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(</a:t>
            </a:r>
            <a:r>
              <a:rPr sz="2800" spc="5" dirty="0">
                <a:solidFill>
                  <a:srgbClr val="0033CC"/>
                </a:solidFill>
                <a:latin typeface="Times New Roman"/>
                <a:cs typeface="Times New Roman"/>
              </a:rPr>
              <a:t>g</a:t>
            </a:r>
            <a:r>
              <a:rPr sz="2800" spc="-15" dirty="0">
                <a:solidFill>
                  <a:srgbClr val="0033CC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y</a:t>
            </a:r>
            <a:r>
              <a:rPr sz="2800" spc="-25" dirty="0">
                <a:solidFill>
                  <a:srgbClr val="0033CC"/>
                </a:solidFill>
                <a:latin typeface="Times New Roman"/>
                <a:cs typeface="Times New Roman"/>
              </a:rPr>
              <a:t>c</a:t>
            </a:r>
            <a:r>
              <a:rPr sz="2800" spc="-15" dirty="0">
                <a:solidFill>
                  <a:srgbClr val="0033CC"/>
                </a:solidFill>
                <a:latin typeface="Times New Roman"/>
                <a:cs typeface="Times New Roman"/>
              </a:rPr>
              <a:t>ol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ic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0033CC"/>
                </a:solidFill>
                <a:latin typeface="Times New Roman"/>
                <a:cs typeface="Times New Roman"/>
              </a:rPr>
              <a:t>a</a:t>
            </a:r>
            <a:r>
              <a:rPr sz="2800" spc="-35" dirty="0">
                <a:solidFill>
                  <a:srgbClr val="0033CC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d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),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co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nd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ens</a:t>
            </a:r>
            <a:r>
              <a:rPr sz="2800" spc="-20" dirty="0">
                <a:solidFill>
                  <a:srgbClr val="0033CC"/>
                </a:solidFill>
                <a:latin typeface="Times New Roman"/>
                <a:cs typeface="Times New Roman"/>
              </a:rPr>
              <a:t>a</a:t>
            </a:r>
            <a:r>
              <a:rPr sz="2800" spc="-15" dirty="0">
                <a:solidFill>
                  <a:srgbClr val="0033CC"/>
                </a:solidFill>
                <a:latin typeface="Times New Roman"/>
                <a:cs typeface="Times New Roman"/>
              </a:rPr>
              <a:t>ti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on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2800" spc="-10" dirty="0">
                <a:solidFill>
                  <a:srgbClr val="0033CC"/>
                </a:solidFill>
                <a:latin typeface="Times New Roman"/>
                <a:cs typeface="Times New Roman"/>
              </a:rPr>
              <a:t>c</a:t>
            </a:r>
            <a:r>
              <a:rPr sz="2800" spc="-25" dirty="0">
                <a:solidFill>
                  <a:srgbClr val="0033CC"/>
                </a:solidFill>
                <a:latin typeface="Times New Roman"/>
                <a:cs typeface="Times New Roman"/>
              </a:rPr>
              <a:t>o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po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y</a:t>
            </a:r>
            <a:r>
              <a:rPr sz="2800" spc="-45" dirty="0">
                <a:solidFill>
                  <a:srgbClr val="0033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ers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of  glycolic </a:t>
            </a:r>
            <a:r>
              <a:rPr sz="2800" spc="-15" dirty="0">
                <a:solidFill>
                  <a:srgbClr val="0033CC"/>
                </a:solidFill>
                <a:latin typeface="Times New Roman"/>
                <a:cs typeface="Times New Roman"/>
              </a:rPr>
              <a:t>acid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with lactic</a:t>
            </a:r>
            <a:r>
              <a:rPr sz="2800" spc="-13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acid.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3347" y="2994511"/>
            <a:ext cx="441642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975" marR="5080" indent="-295910">
              <a:lnSpc>
                <a:spcPct val="150100"/>
              </a:lnSpc>
              <a:spcBef>
                <a:spcPts val="100"/>
              </a:spcBef>
              <a:buSzPct val="96428"/>
              <a:buFont typeface="Wingdings"/>
              <a:buChar char=""/>
              <a:tabLst>
                <a:tab pos="30861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 high tensile strength and</a:t>
            </a:r>
            <a:r>
              <a:rPr sz="2800" spc="-4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is  compatible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5539" y="4917318"/>
            <a:ext cx="792225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95"/>
              </a:spcBef>
              <a:buSzPct val="92857"/>
              <a:buFont typeface="Wingdings"/>
              <a:buChar char=""/>
              <a:tabLst>
                <a:tab pos="287020" algn="l"/>
                <a:tab pos="1054735" algn="l"/>
                <a:tab pos="2447925" algn="l"/>
                <a:tab pos="3921760" algn="l"/>
                <a:tab pos="4488815" algn="l"/>
                <a:tab pos="6179185" algn="l"/>
                <a:tab pos="6665595" algn="l"/>
              </a:tabLst>
            </a:pP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The	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po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y</a:t>
            </a:r>
            <a:r>
              <a:rPr sz="2800" spc="-45" dirty="0">
                <a:solidFill>
                  <a:srgbClr val="0033CC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srgbClr val="0033CC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deg</a:t>
            </a:r>
            <a:r>
              <a:rPr sz="2800" spc="5" dirty="0">
                <a:solidFill>
                  <a:srgbClr val="0033CC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srgbClr val="0033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des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b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y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hydro</a:t>
            </a:r>
            <a:r>
              <a:rPr sz="2800" spc="-30" dirty="0">
                <a:solidFill>
                  <a:srgbClr val="0033CC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y</a:t>
            </a:r>
            <a:r>
              <a:rPr sz="2800" spc="-20" dirty="0">
                <a:solidFill>
                  <a:srgbClr val="0033CC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is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	non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t</a:t>
            </a:r>
            <a:r>
              <a:rPr sz="2800" spc="-25" dirty="0">
                <a:solidFill>
                  <a:srgbClr val="0033CC"/>
                </a:solidFill>
                <a:latin typeface="Times New Roman"/>
                <a:cs typeface="Times New Roman"/>
              </a:rPr>
              <a:t>o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xic  glycolic</a:t>
            </a:r>
            <a:r>
              <a:rPr sz="2800" spc="-8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acid.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29815" y="457200"/>
            <a:ext cx="1046949" cy="760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4141" y="3213458"/>
            <a:ext cx="6774180" cy="277495"/>
          </a:xfrm>
          <a:custGeom>
            <a:avLst/>
            <a:gdLst/>
            <a:ahLst/>
            <a:cxnLst/>
            <a:rect l="l" t="t" r="r" b="b"/>
            <a:pathLst>
              <a:path w="6774180" h="277495">
                <a:moveTo>
                  <a:pt x="6726119" y="0"/>
                </a:moveTo>
                <a:lnTo>
                  <a:pt x="47978" y="0"/>
                </a:lnTo>
                <a:lnTo>
                  <a:pt x="23989" y="32481"/>
                </a:lnTo>
                <a:lnTo>
                  <a:pt x="7996" y="72061"/>
                </a:lnTo>
                <a:lnTo>
                  <a:pt x="0" y="115899"/>
                </a:lnTo>
                <a:lnTo>
                  <a:pt x="0" y="161157"/>
                </a:lnTo>
                <a:lnTo>
                  <a:pt x="7996" y="204995"/>
                </a:lnTo>
                <a:lnTo>
                  <a:pt x="23989" y="244575"/>
                </a:lnTo>
                <a:lnTo>
                  <a:pt x="47978" y="277056"/>
                </a:lnTo>
                <a:lnTo>
                  <a:pt x="6726119" y="277056"/>
                </a:lnTo>
                <a:lnTo>
                  <a:pt x="6750107" y="244575"/>
                </a:lnTo>
                <a:lnTo>
                  <a:pt x="6766100" y="204995"/>
                </a:lnTo>
                <a:lnTo>
                  <a:pt x="6774096" y="161157"/>
                </a:lnTo>
                <a:lnTo>
                  <a:pt x="6774096" y="115899"/>
                </a:lnTo>
                <a:lnTo>
                  <a:pt x="6766100" y="72061"/>
                </a:lnTo>
                <a:lnTo>
                  <a:pt x="6750107" y="32481"/>
                </a:lnTo>
                <a:lnTo>
                  <a:pt x="6726119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7188" y="2273112"/>
            <a:ext cx="3082925" cy="333375"/>
          </a:xfrm>
          <a:custGeom>
            <a:avLst/>
            <a:gdLst/>
            <a:ahLst/>
            <a:cxnLst/>
            <a:rect l="l" t="t" r="r" b="b"/>
            <a:pathLst>
              <a:path w="3082925" h="333375">
                <a:moveTo>
                  <a:pt x="3023510" y="0"/>
                </a:moveTo>
                <a:lnTo>
                  <a:pt x="58879" y="0"/>
                </a:lnTo>
                <a:lnTo>
                  <a:pt x="33119" y="33631"/>
                </a:lnTo>
                <a:lnTo>
                  <a:pt x="14719" y="74122"/>
                </a:lnTo>
                <a:lnTo>
                  <a:pt x="3679" y="119186"/>
                </a:lnTo>
                <a:lnTo>
                  <a:pt x="0" y="166536"/>
                </a:lnTo>
                <a:lnTo>
                  <a:pt x="3679" y="213886"/>
                </a:lnTo>
                <a:lnTo>
                  <a:pt x="14719" y="258950"/>
                </a:lnTo>
                <a:lnTo>
                  <a:pt x="33119" y="299441"/>
                </a:lnTo>
                <a:lnTo>
                  <a:pt x="58879" y="333072"/>
                </a:lnTo>
                <a:lnTo>
                  <a:pt x="3023510" y="333072"/>
                </a:lnTo>
                <a:lnTo>
                  <a:pt x="3049270" y="299441"/>
                </a:lnTo>
                <a:lnTo>
                  <a:pt x="3067670" y="258950"/>
                </a:lnTo>
                <a:lnTo>
                  <a:pt x="3078710" y="213886"/>
                </a:lnTo>
                <a:lnTo>
                  <a:pt x="3082390" y="166536"/>
                </a:lnTo>
                <a:lnTo>
                  <a:pt x="3078710" y="119186"/>
                </a:lnTo>
                <a:lnTo>
                  <a:pt x="3067670" y="74122"/>
                </a:lnTo>
                <a:lnTo>
                  <a:pt x="3049270" y="33631"/>
                </a:lnTo>
                <a:lnTo>
                  <a:pt x="3023510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47967" y="1419418"/>
            <a:ext cx="3377565" cy="333375"/>
          </a:xfrm>
          <a:custGeom>
            <a:avLst/>
            <a:gdLst/>
            <a:ahLst/>
            <a:cxnLst/>
            <a:rect l="l" t="t" r="r" b="b"/>
            <a:pathLst>
              <a:path w="3377565" h="333375">
                <a:moveTo>
                  <a:pt x="3318087" y="0"/>
                </a:moveTo>
                <a:lnTo>
                  <a:pt x="58879" y="0"/>
                </a:lnTo>
                <a:lnTo>
                  <a:pt x="33119" y="33631"/>
                </a:lnTo>
                <a:lnTo>
                  <a:pt x="14719" y="74122"/>
                </a:lnTo>
                <a:lnTo>
                  <a:pt x="3679" y="119186"/>
                </a:lnTo>
                <a:lnTo>
                  <a:pt x="0" y="166536"/>
                </a:lnTo>
                <a:lnTo>
                  <a:pt x="3679" y="213886"/>
                </a:lnTo>
                <a:lnTo>
                  <a:pt x="14719" y="258950"/>
                </a:lnTo>
                <a:lnTo>
                  <a:pt x="33119" y="299441"/>
                </a:lnTo>
                <a:lnTo>
                  <a:pt x="58879" y="333072"/>
                </a:lnTo>
                <a:lnTo>
                  <a:pt x="3318087" y="333072"/>
                </a:lnTo>
                <a:lnTo>
                  <a:pt x="3343846" y="299441"/>
                </a:lnTo>
                <a:lnTo>
                  <a:pt x="3362246" y="258950"/>
                </a:lnTo>
                <a:lnTo>
                  <a:pt x="3373285" y="213886"/>
                </a:lnTo>
                <a:lnTo>
                  <a:pt x="3376965" y="166536"/>
                </a:lnTo>
                <a:lnTo>
                  <a:pt x="3373285" y="119186"/>
                </a:lnTo>
                <a:lnTo>
                  <a:pt x="3362246" y="74122"/>
                </a:lnTo>
                <a:lnTo>
                  <a:pt x="3343846" y="33631"/>
                </a:lnTo>
                <a:lnTo>
                  <a:pt x="3318087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7899" y="615086"/>
            <a:ext cx="4297680" cy="419734"/>
          </a:xfrm>
          <a:custGeom>
            <a:avLst/>
            <a:gdLst/>
            <a:ahLst/>
            <a:cxnLst/>
            <a:rect l="l" t="t" r="r" b="b"/>
            <a:pathLst>
              <a:path w="4297680" h="419734">
                <a:moveTo>
                  <a:pt x="4223243" y="0"/>
                </a:moveTo>
                <a:lnTo>
                  <a:pt x="74140" y="0"/>
                </a:lnTo>
                <a:lnTo>
                  <a:pt x="47450" y="33095"/>
                </a:lnTo>
                <a:lnTo>
                  <a:pt x="26690" y="72088"/>
                </a:lnTo>
                <a:lnTo>
                  <a:pt x="11862" y="115502"/>
                </a:lnTo>
                <a:lnTo>
                  <a:pt x="2965" y="161865"/>
                </a:lnTo>
                <a:lnTo>
                  <a:pt x="0" y="209702"/>
                </a:lnTo>
                <a:lnTo>
                  <a:pt x="2965" y="257539"/>
                </a:lnTo>
                <a:lnTo>
                  <a:pt x="11862" y="303902"/>
                </a:lnTo>
                <a:lnTo>
                  <a:pt x="26690" y="347316"/>
                </a:lnTo>
                <a:lnTo>
                  <a:pt x="47450" y="386308"/>
                </a:lnTo>
                <a:lnTo>
                  <a:pt x="74140" y="419404"/>
                </a:lnTo>
                <a:lnTo>
                  <a:pt x="4223243" y="419404"/>
                </a:lnTo>
                <a:lnTo>
                  <a:pt x="4249934" y="386308"/>
                </a:lnTo>
                <a:lnTo>
                  <a:pt x="4270693" y="347316"/>
                </a:lnTo>
                <a:lnTo>
                  <a:pt x="4285521" y="303902"/>
                </a:lnTo>
                <a:lnTo>
                  <a:pt x="4294418" y="257539"/>
                </a:lnTo>
                <a:lnTo>
                  <a:pt x="4297384" y="209702"/>
                </a:lnTo>
                <a:lnTo>
                  <a:pt x="4294418" y="161865"/>
                </a:lnTo>
                <a:lnTo>
                  <a:pt x="4285521" y="115502"/>
                </a:lnTo>
                <a:lnTo>
                  <a:pt x="4270693" y="72088"/>
                </a:lnTo>
                <a:lnTo>
                  <a:pt x="4249934" y="33095"/>
                </a:lnTo>
                <a:lnTo>
                  <a:pt x="4223243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9339" y="497535"/>
            <a:ext cx="417512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90" dirty="0">
                <a:solidFill>
                  <a:srgbClr val="001F5F"/>
                </a:solidFill>
              </a:rPr>
              <a:t>Drug </a:t>
            </a:r>
            <a:r>
              <a:rPr sz="3300" spc="-200" dirty="0">
                <a:solidFill>
                  <a:srgbClr val="001F5F"/>
                </a:solidFill>
              </a:rPr>
              <a:t>release </a:t>
            </a:r>
            <a:r>
              <a:rPr sz="3300" spc="-165" dirty="0">
                <a:solidFill>
                  <a:srgbClr val="001F5F"/>
                </a:solidFill>
              </a:rPr>
              <a:t>by</a:t>
            </a:r>
            <a:r>
              <a:rPr sz="3300" spc="-290" dirty="0">
                <a:solidFill>
                  <a:srgbClr val="001F5F"/>
                </a:solidFill>
              </a:rPr>
              <a:t> </a:t>
            </a:r>
            <a:r>
              <a:rPr sz="3300" spc="-90" dirty="0">
                <a:solidFill>
                  <a:srgbClr val="001F5F"/>
                </a:solidFill>
              </a:rPr>
              <a:t>diffusion</a:t>
            </a:r>
            <a:endParaRPr sz="3300"/>
          </a:p>
        </p:txBody>
      </p:sp>
      <p:sp>
        <p:nvSpPr>
          <p:cNvPr id="7" name="object 7"/>
          <p:cNvSpPr/>
          <p:nvPr/>
        </p:nvSpPr>
        <p:spPr>
          <a:xfrm>
            <a:off x="1082039" y="1421891"/>
            <a:ext cx="429768" cy="318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93367" y="1310131"/>
            <a:ext cx="7486015" cy="3362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Early encapsulation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and entrapment </a:t>
            </a:r>
            <a:r>
              <a:rPr sz="2800" spc="-60" dirty="0">
                <a:solidFill>
                  <a:srgbClr val="FF0000"/>
                </a:solidFill>
                <a:latin typeface="Arial"/>
                <a:cs typeface="Arial"/>
              </a:rPr>
              <a:t>systems 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released the drug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from within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the polymer via  </a:t>
            </a:r>
            <a:r>
              <a:rPr sz="2800" dirty="0">
                <a:solidFill>
                  <a:srgbClr val="FF0000"/>
                </a:solidFill>
                <a:latin typeface="Arial"/>
                <a:cs typeface="Arial"/>
              </a:rPr>
              <a:t>molecular</a:t>
            </a:r>
            <a:r>
              <a:rPr sz="2800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"/>
                <a:cs typeface="Arial"/>
              </a:rPr>
              <a:t>diffusion</a:t>
            </a:r>
            <a:endParaRPr sz="2800">
              <a:latin typeface="Arial"/>
              <a:cs typeface="Arial"/>
            </a:endParaRPr>
          </a:p>
          <a:p>
            <a:pPr marL="428625" indent="-236854" algn="just">
              <a:lnSpc>
                <a:spcPct val="100000"/>
              </a:lnSpc>
              <a:spcBef>
                <a:spcPts val="595"/>
              </a:spcBef>
              <a:buClr>
                <a:srgbClr val="B83B68"/>
              </a:buClr>
              <a:buFont typeface="Verdana"/>
              <a:buChar char="◦"/>
              <a:tabLst>
                <a:tab pos="429259" algn="l"/>
              </a:tabLst>
            </a:pPr>
            <a:r>
              <a:rPr sz="2400" spc="-15" dirty="0">
                <a:solidFill>
                  <a:srgbClr val="6600FF"/>
                </a:solidFill>
                <a:latin typeface="Times New Roman"/>
                <a:cs typeface="Times New Roman"/>
              </a:rPr>
              <a:t>When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6600FF"/>
                </a:solidFill>
                <a:latin typeface="Times New Roman"/>
                <a:cs typeface="Times New Roman"/>
              </a:rPr>
              <a:t>polymer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absorbs water it swells in</a:t>
            </a:r>
            <a:r>
              <a:rPr sz="2400" spc="-150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size</a:t>
            </a:r>
            <a:endParaRPr sz="2400">
              <a:latin typeface="Times New Roman"/>
              <a:cs typeface="Times New Roman"/>
            </a:endParaRPr>
          </a:p>
          <a:p>
            <a:pPr marL="428625" indent="-236854" algn="just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Font typeface="Verdana"/>
              <a:buChar char="◦"/>
              <a:tabLst>
                <a:tab pos="429259" algn="l"/>
              </a:tabLst>
            </a:pPr>
            <a:r>
              <a:rPr sz="2400" spc="-5" dirty="0">
                <a:solidFill>
                  <a:srgbClr val="6600FF"/>
                </a:solidFill>
                <a:latin typeface="Times New Roman"/>
                <a:cs typeface="Times New Roman"/>
              </a:rPr>
              <a:t>Swelling </a:t>
            </a:r>
            <a:r>
              <a:rPr sz="2400" dirty="0">
                <a:solidFill>
                  <a:srgbClr val="6600FF"/>
                </a:solidFill>
                <a:latin typeface="Times New Roman"/>
                <a:cs typeface="Times New Roman"/>
              </a:rPr>
              <a:t>created voids throughout the interior</a:t>
            </a:r>
            <a:r>
              <a:rPr sz="2400" spc="-254" dirty="0">
                <a:solidFill>
                  <a:srgbClr val="6600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6600FF"/>
                </a:solidFill>
                <a:latin typeface="Times New Roman"/>
                <a:cs typeface="Times New Roman"/>
              </a:rPr>
              <a:t>polymer</a:t>
            </a:r>
            <a:endParaRPr sz="2400">
              <a:latin typeface="Times New Roman"/>
              <a:cs typeface="Times New Roman"/>
            </a:endParaRPr>
          </a:p>
          <a:p>
            <a:pPr marL="428625" marR="11430" indent="-236220" algn="just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Font typeface="Verdana"/>
              <a:buChar char="◦"/>
              <a:tabLst>
                <a:tab pos="429259" algn="l"/>
              </a:tabLst>
            </a:pP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Smaller molecule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drugs can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escape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via the voids at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  known rate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controlled by molecular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diffusion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(a function  of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temperature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 drug</a:t>
            </a:r>
            <a:r>
              <a:rPr sz="24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size)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6344" y="5286755"/>
            <a:ext cx="1232916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1904" y="5029200"/>
            <a:ext cx="1459992" cy="1606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37503" y="5029200"/>
            <a:ext cx="1536192" cy="1606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690104" y="5937503"/>
            <a:ext cx="164592" cy="1645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29815" y="457200"/>
            <a:ext cx="1046949" cy="7604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136139" y="5500522"/>
            <a:ext cx="49339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Add  </a:t>
            </a:r>
            <a:r>
              <a:rPr sz="1800" spc="-80" dirty="0">
                <a:latin typeface="Arial"/>
                <a:cs typeface="Arial"/>
              </a:rPr>
              <a:t>w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  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4880228" y="5424322"/>
            <a:ext cx="4559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Add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53200" y="615086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22:57:46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ايصال الدواء عن طريق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الانتشار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53200" y="1419415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23:14:47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امظمة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التغليف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53200" y="2273109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23:16:37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من خلا انتشار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جزيئي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53200" y="3213455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23:19:04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هذا التغير او التورم في حجم المادة</a:t>
            </a:r>
            <a:r>
              <a:rPr sz="1000" spc="-6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البوليمرية 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0107" y="3745687"/>
            <a:ext cx="2520950" cy="214629"/>
          </a:xfrm>
          <a:custGeom>
            <a:avLst/>
            <a:gdLst/>
            <a:ahLst/>
            <a:cxnLst/>
            <a:rect l="l" t="t" r="r" b="b"/>
            <a:pathLst>
              <a:path w="2520950" h="214629">
                <a:moveTo>
                  <a:pt x="2484466" y="0"/>
                </a:moveTo>
                <a:lnTo>
                  <a:pt x="36389" y="0"/>
                </a:lnTo>
                <a:lnTo>
                  <a:pt x="12129" y="36856"/>
                </a:lnTo>
                <a:lnTo>
                  <a:pt x="0" y="82755"/>
                </a:lnTo>
                <a:lnTo>
                  <a:pt x="0" y="131669"/>
                </a:lnTo>
                <a:lnTo>
                  <a:pt x="12129" y="177568"/>
                </a:lnTo>
                <a:lnTo>
                  <a:pt x="36389" y="214424"/>
                </a:lnTo>
                <a:lnTo>
                  <a:pt x="2484466" y="214424"/>
                </a:lnTo>
                <a:lnTo>
                  <a:pt x="2508726" y="177568"/>
                </a:lnTo>
                <a:lnTo>
                  <a:pt x="2520856" y="131669"/>
                </a:lnTo>
                <a:lnTo>
                  <a:pt x="2520856" y="82755"/>
                </a:lnTo>
                <a:lnTo>
                  <a:pt x="2508726" y="36856"/>
                </a:lnTo>
                <a:lnTo>
                  <a:pt x="2484466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6819" y="3745687"/>
            <a:ext cx="2185670" cy="214629"/>
          </a:xfrm>
          <a:custGeom>
            <a:avLst/>
            <a:gdLst/>
            <a:ahLst/>
            <a:cxnLst/>
            <a:rect l="l" t="t" r="r" b="b"/>
            <a:pathLst>
              <a:path w="2185670" h="214629">
                <a:moveTo>
                  <a:pt x="2149056" y="0"/>
                </a:moveTo>
                <a:lnTo>
                  <a:pt x="36388" y="0"/>
                </a:lnTo>
                <a:lnTo>
                  <a:pt x="12129" y="36856"/>
                </a:lnTo>
                <a:lnTo>
                  <a:pt x="0" y="82755"/>
                </a:lnTo>
                <a:lnTo>
                  <a:pt x="0" y="131669"/>
                </a:lnTo>
                <a:lnTo>
                  <a:pt x="12129" y="177568"/>
                </a:lnTo>
                <a:lnTo>
                  <a:pt x="36388" y="214424"/>
                </a:lnTo>
                <a:lnTo>
                  <a:pt x="2149056" y="214424"/>
                </a:lnTo>
                <a:lnTo>
                  <a:pt x="2173316" y="177568"/>
                </a:lnTo>
                <a:lnTo>
                  <a:pt x="2185445" y="131669"/>
                </a:lnTo>
                <a:lnTo>
                  <a:pt x="2185445" y="82755"/>
                </a:lnTo>
                <a:lnTo>
                  <a:pt x="2173316" y="36856"/>
                </a:lnTo>
                <a:lnTo>
                  <a:pt x="2149056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5866" y="2105837"/>
            <a:ext cx="3329940" cy="496570"/>
          </a:xfrm>
          <a:custGeom>
            <a:avLst/>
            <a:gdLst/>
            <a:ahLst/>
            <a:cxnLst/>
            <a:rect l="l" t="t" r="r" b="b"/>
            <a:pathLst>
              <a:path w="3329940" h="496569">
                <a:moveTo>
                  <a:pt x="3329482" y="365493"/>
                </a:moveTo>
                <a:lnTo>
                  <a:pt x="3324339" y="316217"/>
                </a:lnTo>
                <a:lnTo>
                  <a:pt x="3308921" y="271195"/>
                </a:lnTo>
                <a:lnTo>
                  <a:pt x="3283229" y="234696"/>
                </a:lnTo>
                <a:lnTo>
                  <a:pt x="2588298" y="234696"/>
                </a:lnTo>
                <a:lnTo>
                  <a:pt x="2595067" y="225082"/>
                </a:lnTo>
                <a:lnTo>
                  <a:pt x="2610485" y="180073"/>
                </a:lnTo>
                <a:lnTo>
                  <a:pt x="2615628" y="130797"/>
                </a:lnTo>
                <a:lnTo>
                  <a:pt x="2610485" y="81521"/>
                </a:lnTo>
                <a:lnTo>
                  <a:pt x="2595067" y="36499"/>
                </a:lnTo>
                <a:lnTo>
                  <a:pt x="2569375" y="0"/>
                </a:lnTo>
                <a:lnTo>
                  <a:pt x="46253" y="0"/>
                </a:lnTo>
                <a:lnTo>
                  <a:pt x="20561" y="36499"/>
                </a:lnTo>
                <a:lnTo>
                  <a:pt x="5143" y="81521"/>
                </a:lnTo>
                <a:lnTo>
                  <a:pt x="0" y="130797"/>
                </a:lnTo>
                <a:lnTo>
                  <a:pt x="5143" y="180073"/>
                </a:lnTo>
                <a:lnTo>
                  <a:pt x="20561" y="225082"/>
                </a:lnTo>
                <a:lnTo>
                  <a:pt x="36779" y="248145"/>
                </a:lnTo>
                <a:lnTo>
                  <a:pt x="20561" y="271195"/>
                </a:lnTo>
                <a:lnTo>
                  <a:pt x="5143" y="316217"/>
                </a:lnTo>
                <a:lnTo>
                  <a:pt x="0" y="365493"/>
                </a:lnTo>
                <a:lnTo>
                  <a:pt x="5143" y="414769"/>
                </a:lnTo>
                <a:lnTo>
                  <a:pt x="20561" y="459778"/>
                </a:lnTo>
                <a:lnTo>
                  <a:pt x="46253" y="496290"/>
                </a:lnTo>
                <a:lnTo>
                  <a:pt x="3283229" y="496290"/>
                </a:lnTo>
                <a:lnTo>
                  <a:pt x="3308921" y="459778"/>
                </a:lnTo>
                <a:lnTo>
                  <a:pt x="3324339" y="414769"/>
                </a:lnTo>
                <a:lnTo>
                  <a:pt x="3329482" y="365493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69694" y="386715"/>
            <a:ext cx="1393825" cy="419100"/>
          </a:xfrm>
          <a:custGeom>
            <a:avLst/>
            <a:gdLst/>
            <a:ahLst/>
            <a:cxnLst/>
            <a:rect l="l" t="t" r="r" b="b"/>
            <a:pathLst>
              <a:path w="1393825" h="419100">
                <a:moveTo>
                  <a:pt x="1319228" y="0"/>
                </a:moveTo>
                <a:lnTo>
                  <a:pt x="74087" y="0"/>
                </a:lnTo>
                <a:lnTo>
                  <a:pt x="47415" y="33071"/>
                </a:lnTo>
                <a:lnTo>
                  <a:pt x="26671" y="72035"/>
                </a:lnTo>
                <a:lnTo>
                  <a:pt x="11853" y="115418"/>
                </a:lnTo>
                <a:lnTo>
                  <a:pt x="2963" y="161747"/>
                </a:lnTo>
                <a:lnTo>
                  <a:pt x="0" y="209550"/>
                </a:lnTo>
                <a:lnTo>
                  <a:pt x="2963" y="257352"/>
                </a:lnTo>
                <a:lnTo>
                  <a:pt x="11853" y="303681"/>
                </a:lnTo>
                <a:lnTo>
                  <a:pt x="26671" y="347064"/>
                </a:lnTo>
                <a:lnTo>
                  <a:pt x="47415" y="386028"/>
                </a:lnTo>
                <a:lnTo>
                  <a:pt x="74087" y="419100"/>
                </a:lnTo>
                <a:lnTo>
                  <a:pt x="1319228" y="419100"/>
                </a:lnTo>
                <a:lnTo>
                  <a:pt x="1345899" y="386028"/>
                </a:lnTo>
                <a:lnTo>
                  <a:pt x="1366644" y="347064"/>
                </a:lnTo>
                <a:lnTo>
                  <a:pt x="1381461" y="303681"/>
                </a:lnTo>
                <a:lnTo>
                  <a:pt x="1390352" y="257352"/>
                </a:lnTo>
                <a:lnTo>
                  <a:pt x="1393315" y="209550"/>
                </a:lnTo>
                <a:lnTo>
                  <a:pt x="1390352" y="161747"/>
                </a:lnTo>
                <a:lnTo>
                  <a:pt x="1381461" y="115418"/>
                </a:lnTo>
                <a:lnTo>
                  <a:pt x="1366644" y="72035"/>
                </a:lnTo>
                <a:lnTo>
                  <a:pt x="1345899" y="33071"/>
                </a:lnTo>
                <a:lnTo>
                  <a:pt x="1319228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5539" y="269240"/>
            <a:ext cx="39560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90" dirty="0">
                <a:solidFill>
                  <a:srgbClr val="001F5F"/>
                </a:solidFill>
              </a:rPr>
              <a:t>Drug </a:t>
            </a:r>
            <a:r>
              <a:rPr sz="3300" spc="-200" dirty="0">
                <a:solidFill>
                  <a:srgbClr val="001F5F"/>
                </a:solidFill>
              </a:rPr>
              <a:t>release </a:t>
            </a:r>
            <a:r>
              <a:rPr sz="3300" spc="-170" dirty="0">
                <a:solidFill>
                  <a:srgbClr val="001F5F"/>
                </a:solidFill>
              </a:rPr>
              <a:t>by</a:t>
            </a:r>
            <a:r>
              <a:rPr sz="3300" spc="-290" dirty="0">
                <a:solidFill>
                  <a:srgbClr val="001F5F"/>
                </a:solidFill>
              </a:rPr>
              <a:t> </a:t>
            </a:r>
            <a:r>
              <a:rPr sz="3300" spc="-150" dirty="0">
                <a:solidFill>
                  <a:srgbClr val="001F5F"/>
                </a:solidFill>
              </a:rPr>
              <a:t>erosion</a:t>
            </a:r>
            <a:endParaRPr sz="3300"/>
          </a:p>
        </p:txBody>
      </p:sp>
      <p:sp>
        <p:nvSpPr>
          <p:cNvPr id="7" name="object 7"/>
          <p:cNvSpPr/>
          <p:nvPr/>
        </p:nvSpPr>
        <p:spPr>
          <a:xfrm>
            <a:off x="685800" y="990600"/>
            <a:ext cx="8153400" cy="1600200"/>
          </a:xfrm>
          <a:custGeom>
            <a:avLst/>
            <a:gdLst/>
            <a:ahLst/>
            <a:cxnLst/>
            <a:rect l="l" t="t" r="r" b="b"/>
            <a:pathLst>
              <a:path w="8153400" h="1600200">
                <a:moveTo>
                  <a:pt x="0" y="1600200"/>
                </a:moveTo>
                <a:lnTo>
                  <a:pt x="8153400" y="1600200"/>
                </a:lnTo>
                <a:lnTo>
                  <a:pt x="8153400" y="0"/>
                </a:lnTo>
                <a:lnTo>
                  <a:pt x="0" y="0"/>
                </a:lnTo>
                <a:lnTo>
                  <a:pt x="0" y="1600200"/>
                </a:lnTo>
                <a:close/>
              </a:path>
            </a:pathLst>
          </a:custGeom>
          <a:ln w="12192">
            <a:solidFill>
              <a:srgbClr val="99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295910" marR="255904" indent="-283845">
              <a:lnSpc>
                <a:spcPct val="66200"/>
              </a:lnSpc>
              <a:spcBef>
                <a:spcPts val="1155"/>
              </a:spcBef>
              <a:buClr>
                <a:srgbClr val="B83B68"/>
              </a:buClr>
              <a:buSzPct val="78846"/>
              <a:buChar char="•"/>
              <a:tabLst>
                <a:tab pos="295910" algn="l"/>
                <a:tab pos="296545" algn="l"/>
              </a:tabLst>
            </a:pPr>
            <a:r>
              <a:rPr dirty="0"/>
              <a:t>Modern delivery systems employ</a:t>
            </a:r>
            <a:r>
              <a:rPr spc="-130" dirty="0"/>
              <a:t> </a:t>
            </a:r>
            <a:r>
              <a:rPr dirty="0"/>
              <a:t>biodegradable  polymers</a:t>
            </a:r>
          </a:p>
          <a:p>
            <a:pPr marL="570230" lvl="1" indent="-238760">
              <a:lnSpc>
                <a:spcPts val="2485"/>
              </a:lnSpc>
              <a:buClr>
                <a:srgbClr val="B83B68"/>
              </a:buClr>
              <a:buChar char="–"/>
              <a:tabLst>
                <a:tab pos="570865" algn="l"/>
              </a:tabLst>
            </a:pP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When the polymer is exposed to water hydrolysis</a:t>
            </a:r>
            <a:r>
              <a:rPr sz="2200" spc="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Arial"/>
                <a:cs typeface="Arial"/>
              </a:rPr>
              <a:t>occurs</a:t>
            </a:r>
            <a:endParaRPr sz="2200">
              <a:latin typeface="Arial"/>
              <a:cs typeface="Arial"/>
            </a:endParaRPr>
          </a:p>
          <a:p>
            <a:pPr marL="570230" marR="585470" lvl="1" indent="-238125">
              <a:lnSpc>
                <a:spcPct val="70000"/>
              </a:lnSpc>
              <a:spcBef>
                <a:spcPts val="765"/>
              </a:spcBef>
              <a:buClr>
                <a:srgbClr val="B83B68"/>
              </a:buClr>
              <a:buChar char="–"/>
              <a:tabLst>
                <a:tab pos="570865" algn="l"/>
              </a:tabLst>
            </a:pPr>
            <a:r>
              <a:rPr sz="2200" spc="-5" dirty="0">
                <a:solidFill>
                  <a:srgbClr val="6E2E9F"/>
                </a:solidFill>
                <a:latin typeface="Arial"/>
                <a:cs typeface="Arial"/>
              </a:rPr>
              <a:t>Hydrolysis degrades the large polymers into</a:t>
            </a:r>
            <a:r>
              <a:rPr sz="2200" spc="-95" dirty="0">
                <a:solidFill>
                  <a:srgbClr val="6E2E9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E2E9F"/>
                </a:solidFill>
                <a:latin typeface="Arial"/>
                <a:cs typeface="Arial"/>
              </a:rPr>
              <a:t>smaller  biocompatible</a:t>
            </a:r>
            <a:r>
              <a:rPr sz="2200" spc="-45" dirty="0">
                <a:solidFill>
                  <a:srgbClr val="6E2E9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6E2E9F"/>
                </a:solidFill>
                <a:latin typeface="Arial"/>
                <a:cs typeface="Arial"/>
              </a:rPr>
              <a:t>compounds</a:t>
            </a:r>
            <a:endParaRPr sz="2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6800" y="3657600"/>
            <a:ext cx="3733800" cy="46672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206375">
              <a:lnSpc>
                <a:spcPct val="100000"/>
              </a:lnSpc>
              <a:spcBef>
                <a:spcPts val="200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15" dirty="0">
                <a:latin typeface="Arial"/>
                <a:cs typeface="Arial"/>
              </a:rPr>
              <a:t>Surface </a:t>
            </a:r>
            <a:r>
              <a:rPr sz="1800" spc="-20" dirty="0">
                <a:latin typeface="Arial"/>
                <a:cs typeface="Arial"/>
              </a:rPr>
              <a:t>erosion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84147" y="4870450"/>
            <a:ext cx="6193790" cy="469900"/>
            <a:chOff x="1184147" y="4870450"/>
            <a:chExt cx="6193790" cy="469900"/>
          </a:xfrm>
        </p:grpSpPr>
        <p:sp>
          <p:nvSpPr>
            <p:cNvPr id="11" name="object 11"/>
            <p:cNvSpPr/>
            <p:nvPr/>
          </p:nvSpPr>
          <p:spPr>
            <a:xfrm>
              <a:off x="12953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953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811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811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70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6670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3527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3527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0385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38599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84147" y="4893564"/>
              <a:ext cx="6193535" cy="381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244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7244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102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4102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960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960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7818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81800" y="4876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914400" y="3657663"/>
            <a:ext cx="2590800" cy="370205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205740">
              <a:lnSpc>
                <a:spcPct val="100000"/>
              </a:lnSpc>
              <a:spcBef>
                <a:spcPts val="200"/>
              </a:spcBef>
            </a:pPr>
            <a:r>
              <a:rPr sz="1800" dirty="0">
                <a:latin typeface="Arial"/>
                <a:cs typeface="Arial"/>
              </a:rPr>
              <a:t>– </a:t>
            </a:r>
            <a:r>
              <a:rPr sz="1800" spc="-5" dirty="0">
                <a:latin typeface="Arial"/>
                <a:cs typeface="Arial"/>
              </a:rPr>
              <a:t>Bulk </a:t>
            </a:r>
            <a:r>
              <a:rPr sz="1800" spc="-20" dirty="0">
                <a:latin typeface="Arial"/>
                <a:cs typeface="Arial"/>
              </a:rPr>
              <a:t>erosion</a:t>
            </a:r>
            <a:r>
              <a:rPr sz="1800" spc="-1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process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1184147" y="5480050"/>
            <a:ext cx="2764790" cy="469900"/>
            <a:chOff x="1184147" y="5480050"/>
            <a:chExt cx="2764790" cy="469900"/>
          </a:xfrm>
        </p:grpSpPr>
        <p:sp>
          <p:nvSpPr>
            <p:cNvPr id="32" name="object 32"/>
            <p:cNvSpPr/>
            <p:nvPr/>
          </p:nvSpPr>
          <p:spPr>
            <a:xfrm>
              <a:off x="12953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2953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811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811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67000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184147" y="5503164"/>
              <a:ext cx="2764536" cy="38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667000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527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527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52599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52599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438400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438400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24199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24199" y="56388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4003547" y="5480050"/>
            <a:ext cx="3450590" cy="469900"/>
            <a:chOff x="4003547" y="5480050"/>
            <a:chExt cx="3450590" cy="469900"/>
          </a:xfrm>
        </p:grpSpPr>
        <p:sp>
          <p:nvSpPr>
            <p:cNvPr id="48" name="object 48"/>
            <p:cNvSpPr/>
            <p:nvPr/>
          </p:nvSpPr>
          <p:spPr>
            <a:xfrm>
              <a:off x="41147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1147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005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8005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863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4863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03547" y="5503164"/>
              <a:ext cx="3450335" cy="381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1721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61721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68579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457200" y="45720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857999" y="54864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200"/>
                  </a:moveTo>
                  <a:lnTo>
                    <a:pt x="457200" y="45720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4724400" y="4876800"/>
            <a:ext cx="457200" cy="4572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640"/>
              </a:spcBef>
            </a:pPr>
            <a:r>
              <a:rPr sz="1800" spc="-5" dirty="0">
                <a:latin typeface="Arial"/>
                <a:cs typeface="Arial"/>
              </a:rPr>
              <a:t>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410200" y="4876800"/>
            <a:ext cx="457200" cy="4572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640"/>
              </a:spcBef>
            </a:pPr>
            <a:r>
              <a:rPr sz="1800" spc="-5" dirty="0">
                <a:latin typeface="Arial"/>
                <a:cs typeface="Arial"/>
              </a:rPr>
              <a:t>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096000" y="4876800"/>
            <a:ext cx="457200" cy="4572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640"/>
              </a:spcBef>
            </a:pPr>
            <a:r>
              <a:rPr sz="1800" spc="-5" dirty="0">
                <a:latin typeface="Arial"/>
                <a:cs typeface="Arial"/>
              </a:rPr>
              <a:t>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781800" y="4876800"/>
            <a:ext cx="457200" cy="4572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640"/>
              </a:spcBef>
            </a:pPr>
            <a:r>
              <a:rPr sz="1800" spc="-5" dirty="0">
                <a:latin typeface="Arial"/>
                <a:cs typeface="Arial"/>
              </a:rPr>
              <a:t>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45539" y="4123435"/>
            <a:ext cx="3409315" cy="175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2900" algn="l"/>
              </a:tabLst>
            </a:pPr>
            <a:r>
              <a:rPr sz="1800" spc="-20" dirty="0">
                <a:latin typeface="Arial"/>
                <a:cs typeface="Arial"/>
              </a:rPr>
              <a:t>Polymer	</a:t>
            </a:r>
            <a:r>
              <a:rPr sz="1800" spc="-35" dirty="0">
                <a:latin typeface="Arial"/>
                <a:cs typeface="Arial"/>
              </a:rPr>
              <a:t>Water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attacks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bond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Arial"/>
              <a:cs typeface="Arial"/>
            </a:endParaRPr>
          </a:p>
          <a:p>
            <a:pPr marL="182245">
              <a:lnSpc>
                <a:spcPct val="100000"/>
              </a:lnSpc>
              <a:tabLst>
                <a:tab pos="868044" algn="l"/>
                <a:tab pos="1553845" algn="l"/>
                <a:tab pos="2239645" algn="l"/>
                <a:tab pos="2925445" algn="l"/>
              </a:tabLst>
            </a:pPr>
            <a:r>
              <a:rPr sz="1800" spc="-5" dirty="0">
                <a:latin typeface="Arial"/>
                <a:cs typeface="Arial"/>
              </a:rPr>
              <a:t>mer	</a:t>
            </a:r>
            <a:r>
              <a:rPr sz="1800" dirty="0">
                <a:latin typeface="Arial"/>
                <a:cs typeface="Arial"/>
              </a:rPr>
              <a:t>mer	mer	mer	mer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Arial"/>
              <a:cs typeface="Arial"/>
            </a:endParaRPr>
          </a:p>
          <a:p>
            <a:pPr marL="182245">
              <a:lnSpc>
                <a:spcPct val="100000"/>
              </a:lnSpc>
              <a:tabLst>
                <a:tab pos="868044" algn="l"/>
                <a:tab pos="1553845" algn="l"/>
                <a:tab pos="2239645" algn="l"/>
                <a:tab pos="3002280" algn="l"/>
              </a:tabLst>
            </a:pPr>
            <a:r>
              <a:rPr sz="1800" spc="-5" dirty="0">
                <a:latin typeface="Arial"/>
                <a:cs typeface="Arial"/>
              </a:rPr>
              <a:t>mer	mer	mer	mer	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21173" y="5574893"/>
            <a:ext cx="1104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7865" algn="l"/>
              </a:tabLst>
            </a:pPr>
            <a:r>
              <a:rPr sz="1800" spc="-5" dirty="0">
                <a:latin typeface="Arial"/>
                <a:cs typeface="Arial"/>
              </a:rPr>
              <a:t>mer	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172200" y="5486400"/>
            <a:ext cx="457200" cy="4572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latin typeface="Arial"/>
                <a:cs typeface="Arial"/>
              </a:rPr>
              <a:t>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858000" y="5486400"/>
            <a:ext cx="457200" cy="45720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3020">
              <a:lnSpc>
                <a:spcPct val="100000"/>
              </a:lnSpc>
              <a:spcBef>
                <a:spcPts val="795"/>
              </a:spcBef>
            </a:pPr>
            <a:r>
              <a:rPr sz="1800" spc="-5" dirty="0">
                <a:latin typeface="Arial"/>
                <a:cs typeface="Arial"/>
              </a:rPr>
              <a:t>mer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171700" y="2743200"/>
            <a:ext cx="4610100" cy="914400"/>
          </a:xfrm>
          <a:custGeom>
            <a:avLst/>
            <a:gdLst/>
            <a:ahLst/>
            <a:cxnLst/>
            <a:rect l="l" t="t" r="r" b="b"/>
            <a:pathLst>
              <a:path w="4610100" h="914400">
                <a:moveTo>
                  <a:pt x="2901950" y="0"/>
                </a:moveTo>
                <a:lnTo>
                  <a:pt x="2889250" y="0"/>
                </a:lnTo>
                <a:lnTo>
                  <a:pt x="2889250" y="450850"/>
                </a:lnTo>
                <a:lnTo>
                  <a:pt x="31750" y="450850"/>
                </a:lnTo>
                <a:lnTo>
                  <a:pt x="31750" y="838200"/>
                </a:lnTo>
                <a:lnTo>
                  <a:pt x="0" y="838200"/>
                </a:lnTo>
                <a:lnTo>
                  <a:pt x="38100" y="914400"/>
                </a:lnTo>
                <a:lnTo>
                  <a:pt x="76200" y="838200"/>
                </a:lnTo>
                <a:lnTo>
                  <a:pt x="44450" y="838200"/>
                </a:lnTo>
                <a:lnTo>
                  <a:pt x="44450" y="463550"/>
                </a:lnTo>
                <a:lnTo>
                  <a:pt x="4565650" y="463550"/>
                </a:lnTo>
                <a:lnTo>
                  <a:pt x="4565650" y="838200"/>
                </a:lnTo>
                <a:lnTo>
                  <a:pt x="4533900" y="838200"/>
                </a:lnTo>
                <a:lnTo>
                  <a:pt x="4572000" y="914400"/>
                </a:lnTo>
                <a:lnTo>
                  <a:pt x="4610100" y="838200"/>
                </a:lnTo>
                <a:lnTo>
                  <a:pt x="4578350" y="838200"/>
                </a:lnTo>
                <a:lnTo>
                  <a:pt x="4578350" y="450850"/>
                </a:lnTo>
                <a:lnTo>
                  <a:pt x="2901950" y="450850"/>
                </a:lnTo>
                <a:lnTo>
                  <a:pt x="29019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1746504" y="4489703"/>
            <a:ext cx="5041900" cy="698500"/>
            <a:chOff x="1746504" y="4489703"/>
            <a:chExt cx="5041900" cy="698500"/>
          </a:xfrm>
        </p:grpSpPr>
        <p:sp>
          <p:nvSpPr>
            <p:cNvPr id="69" name="object 69"/>
            <p:cNvSpPr/>
            <p:nvPr/>
          </p:nvSpPr>
          <p:spPr>
            <a:xfrm>
              <a:off x="17526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7526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4384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4384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242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1242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8100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8100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44958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4958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51816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51816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58674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8674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65532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53200" y="50291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810000" y="44957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71450" y="0"/>
                  </a:moveTo>
                  <a:lnTo>
                    <a:pt x="57150" y="0"/>
                  </a:lnTo>
                  <a:lnTo>
                    <a:pt x="57150" y="457200"/>
                  </a:lnTo>
                  <a:lnTo>
                    <a:pt x="0" y="457200"/>
                  </a:lnTo>
                  <a:lnTo>
                    <a:pt x="114300" y="609600"/>
                  </a:lnTo>
                  <a:lnTo>
                    <a:pt x="228600" y="457200"/>
                  </a:lnTo>
                  <a:lnTo>
                    <a:pt x="171450" y="4572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D29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810000" y="44957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457200"/>
                  </a:moveTo>
                  <a:lnTo>
                    <a:pt x="57150" y="4572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57200"/>
                  </a:lnTo>
                  <a:lnTo>
                    <a:pt x="228600" y="457200"/>
                  </a:lnTo>
                  <a:lnTo>
                    <a:pt x="114300" y="60960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7" name="object 87"/>
          <p:cNvGrpSpPr/>
          <p:nvPr/>
        </p:nvGrpSpPr>
        <p:grpSpPr>
          <a:xfrm>
            <a:off x="2432304" y="5404103"/>
            <a:ext cx="241300" cy="622300"/>
            <a:chOff x="2432304" y="5404103"/>
            <a:chExt cx="241300" cy="622300"/>
          </a:xfrm>
        </p:grpSpPr>
        <p:sp>
          <p:nvSpPr>
            <p:cNvPr id="88" name="object 88"/>
            <p:cNvSpPr/>
            <p:nvPr/>
          </p:nvSpPr>
          <p:spPr>
            <a:xfrm>
              <a:off x="2438400" y="5410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71450" y="0"/>
                  </a:moveTo>
                  <a:lnTo>
                    <a:pt x="57150" y="0"/>
                  </a:lnTo>
                  <a:lnTo>
                    <a:pt x="57150" y="457200"/>
                  </a:lnTo>
                  <a:lnTo>
                    <a:pt x="0" y="457200"/>
                  </a:lnTo>
                  <a:lnTo>
                    <a:pt x="114300" y="609600"/>
                  </a:lnTo>
                  <a:lnTo>
                    <a:pt x="228600" y="457200"/>
                  </a:lnTo>
                  <a:lnTo>
                    <a:pt x="171450" y="4572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D29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438400" y="5410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457200"/>
                  </a:moveTo>
                  <a:lnTo>
                    <a:pt x="57150" y="4572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57200"/>
                  </a:lnTo>
                  <a:lnTo>
                    <a:pt x="228600" y="457200"/>
                  </a:lnTo>
                  <a:lnTo>
                    <a:pt x="114300" y="60960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0" name="object 90"/>
          <p:cNvGrpSpPr/>
          <p:nvPr/>
        </p:nvGrpSpPr>
        <p:grpSpPr>
          <a:xfrm>
            <a:off x="4565903" y="5404103"/>
            <a:ext cx="2298700" cy="622300"/>
            <a:chOff x="4565903" y="5404103"/>
            <a:chExt cx="2298700" cy="622300"/>
          </a:xfrm>
        </p:grpSpPr>
        <p:sp>
          <p:nvSpPr>
            <p:cNvPr id="91" name="object 91"/>
            <p:cNvSpPr/>
            <p:nvPr/>
          </p:nvSpPr>
          <p:spPr>
            <a:xfrm>
              <a:off x="4571999" y="56387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4571999" y="56387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5257799" y="56387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257799" y="56387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943599" y="56387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5943599" y="56387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6629399" y="56387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6629399" y="56387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5257799" y="5410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71450" y="0"/>
                  </a:moveTo>
                  <a:lnTo>
                    <a:pt x="57150" y="0"/>
                  </a:lnTo>
                  <a:lnTo>
                    <a:pt x="57150" y="457200"/>
                  </a:lnTo>
                  <a:lnTo>
                    <a:pt x="0" y="457200"/>
                  </a:lnTo>
                  <a:lnTo>
                    <a:pt x="114300" y="609600"/>
                  </a:lnTo>
                  <a:lnTo>
                    <a:pt x="228600" y="457200"/>
                  </a:lnTo>
                  <a:lnTo>
                    <a:pt x="171450" y="4572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D29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5257799" y="5410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457200"/>
                  </a:moveTo>
                  <a:lnTo>
                    <a:pt x="57150" y="4572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57200"/>
                  </a:lnTo>
                  <a:lnTo>
                    <a:pt x="228600" y="457200"/>
                  </a:lnTo>
                  <a:lnTo>
                    <a:pt x="114300" y="609600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01"/>
          <p:cNvGrpSpPr/>
          <p:nvPr/>
        </p:nvGrpSpPr>
        <p:grpSpPr>
          <a:xfrm>
            <a:off x="1184147" y="6318248"/>
            <a:ext cx="2764790" cy="469900"/>
            <a:chOff x="1184147" y="6318248"/>
            <a:chExt cx="2764790" cy="469900"/>
          </a:xfrm>
        </p:grpSpPr>
        <p:sp>
          <p:nvSpPr>
            <p:cNvPr id="102" name="object 102"/>
            <p:cNvSpPr/>
            <p:nvPr/>
          </p:nvSpPr>
          <p:spPr>
            <a:xfrm>
              <a:off x="12953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12953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19811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19811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667000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184147" y="6341364"/>
              <a:ext cx="2764536" cy="381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667000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33527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3527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1752599" y="647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1752599" y="647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124199" y="647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124199" y="6477000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5" name="object 115"/>
          <p:cNvGrpSpPr/>
          <p:nvPr/>
        </p:nvGrpSpPr>
        <p:grpSpPr>
          <a:xfrm>
            <a:off x="4003547" y="6318248"/>
            <a:ext cx="3450590" cy="469900"/>
            <a:chOff x="4003547" y="6318248"/>
            <a:chExt cx="3450590" cy="469900"/>
          </a:xfrm>
        </p:grpSpPr>
        <p:sp>
          <p:nvSpPr>
            <p:cNvPr id="116" name="object 116"/>
            <p:cNvSpPr/>
            <p:nvPr/>
          </p:nvSpPr>
          <p:spPr>
            <a:xfrm>
              <a:off x="41147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1147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8005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8005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54863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54863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003547" y="6341364"/>
              <a:ext cx="3450335" cy="381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61721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61721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68579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57200" y="0"/>
                  </a:moveTo>
                  <a:lnTo>
                    <a:pt x="0" y="0"/>
                  </a:lnTo>
                  <a:lnTo>
                    <a:pt x="0" y="457199"/>
                  </a:lnTo>
                  <a:lnTo>
                    <a:pt x="457200" y="457199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B83B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857999" y="632459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457199"/>
                  </a:moveTo>
                  <a:lnTo>
                    <a:pt x="457200" y="457199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457199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1315338" y="6393891"/>
            <a:ext cx="59829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7865" algn="l"/>
                <a:tab pos="1384300" algn="l"/>
                <a:tab pos="2070100" algn="l"/>
                <a:tab pos="2832100" algn="l"/>
                <a:tab pos="3517900" algn="l"/>
                <a:tab pos="4203700" algn="l"/>
                <a:tab pos="4890135" algn="l"/>
                <a:tab pos="5575935" algn="l"/>
              </a:tabLst>
            </a:pPr>
            <a:r>
              <a:rPr sz="1800" spc="-5" dirty="0">
                <a:latin typeface="Arial"/>
                <a:cs typeface="Arial"/>
              </a:rPr>
              <a:t>mer	mer	mer	mer	mer	mer	mer	mer	mer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1746504" y="6166103"/>
            <a:ext cx="1612900" cy="622300"/>
            <a:chOff x="1746504" y="6166103"/>
            <a:chExt cx="1612900" cy="622300"/>
          </a:xfrm>
        </p:grpSpPr>
        <p:sp>
          <p:nvSpPr>
            <p:cNvPr id="129" name="object 129"/>
            <p:cNvSpPr/>
            <p:nvPr/>
          </p:nvSpPr>
          <p:spPr>
            <a:xfrm>
              <a:off x="1752600" y="6172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71450" y="0"/>
                  </a:moveTo>
                  <a:lnTo>
                    <a:pt x="57150" y="0"/>
                  </a:lnTo>
                  <a:lnTo>
                    <a:pt x="57150" y="457200"/>
                  </a:lnTo>
                  <a:lnTo>
                    <a:pt x="0" y="457200"/>
                  </a:lnTo>
                  <a:lnTo>
                    <a:pt x="114300" y="609598"/>
                  </a:lnTo>
                  <a:lnTo>
                    <a:pt x="228600" y="457200"/>
                  </a:lnTo>
                  <a:lnTo>
                    <a:pt x="171450" y="4572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D29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752600" y="6172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457200"/>
                  </a:moveTo>
                  <a:lnTo>
                    <a:pt x="57150" y="4572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57200"/>
                  </a:lnTo>
                  <a:lnTo>
                    <a:pt x="228600" y="457200"/>
                  </a:lnTo>
                  <a:lnTo>
                    <a:pt x="114300" y="609598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124200" y="6172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71450" y="0"/>
                  </a:moveTo>
                  <a:lnTo>
                    <a:pt x="57150" y="0"/>
                  </a:lnTo>
                  <a:lnTo>
                    <a:pt x="57150" y="457200"/>
                  </a:lnTo>
                  <a:lnTo>
                    <a:pt x="0" y="457200"/>
                  </a:lnTo>
                  <a:lnTo>
                    <a:pt x="114300" y="609598"/>
                  </a:lnTo>
                  <a:lnTo>
                    <a:pt x="228600" y="457200"/>
                  </a:lnTo>
                  <a:lnTo>
                    <a:pt x="171450" y="4572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D29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124200" y="6172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457200"/>
                  </a:moveTo>
                  <a:lnTo>
                    <a:pt x="57150" y="4572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57200"/>
                  </a:lnTo>
                  <a:lnTo>
                    <a:pt x="228600" y="457200"/>
                  </a:lnTo>
                  <a:lnTo>
                    <a:pt x="114300" y="609598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3" name="object 133"/>
          <p:cNvGrpSpPr/>
          <p:nvPr/>
        </p:nvGrpSpPr>
        <p:grpSpPr>
          <a:xfrm>
            <a:off x="4565903" y="6166103"/>
            <a:ext cx="2298700" cy="622300"/>
            <a:chOff x="4565903" y="6166103"/>
            <a:chExt cx="2298700" cy="622300"/>
          </a:xfrm>
        </p:grpSpPr>
        <p:sp>
          <p:nvSpPr>
            <p:cNvPr id="134" name="object 134"/>
            <p:cNvSpPr/>
            <p:nvPr/>
          </p:nvSpPr>
          <p:spPr>
            <a:xfrm>
              <a:off x="4571999" y="64007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4571999" y="64007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5943599" y="64007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5943599" y="64007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629399" y="64007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228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228600" y="1524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6629399" y="6400799"/>
              <a:ext cx="228600" cy="152400"/>
            </a:xfrm>
            <a:custGeom>
              <a:avLst/>
              <a:gdLst/>
              <a:ahLst/>
              <a:cxnLst/>
              <a:rect l="l" t="t" r="r" b="b"/>
              <a:pathLst>
                <a:path w="228600" h="152400">
                  <a:moveTo>
                    <a:pt x="0" y="152400"/>
                  </a:moveTo>
                  <a:lnTo>
                    <a:pt x="228600" y="1524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4571999" y="6172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71450" y="0"/>
                  </a:moveTo>
                  <a:lnTo>
                    <a:pt x="57150" y="0"/>
                  </a:lnTo>
                  <a:lnTo>
                    <a:pt x="57150" y="457200"/>
                  </a:lnTo>
                  <a:lnTo>
                    <a:pt x="0" y="457200"/>
                  </a:lnTo>
                  <a:lnTo>
                    <a:pt x="114300" y="609598"/>
                  </a:lnTo>
                  <a:lnTo>
                    <a:pt x="228600" y="457200"/>
                  </a:lnTo>
                  <a:lnTo>
                    <a:pt x="171450" y="4572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D29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4571999" y="6172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457200"/>
                  </a:moveTo>
                  <a:lnTo>
                    <a:pt x="57150" y="4572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57200"/>
                  </a:lnTo>
                  <a:lnTo>
                    <a:pt x="228600" y="457200"/>
                  </a:lnTo>
                  <a:lnTo>
                    <a:pt x="114300" y="609598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5943599" y="6172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171450" y="0"/>
                  </a:moveTo>
                  <a:lnTo>
                    <a:pt x="57150" y="0"/>
                  </a:lnTo>
                  <a:lnTo>
                    <a:pt x="57150" y="457200"/>
                  </a:lnTo>
                  <a:lnTo>
                    <a:pt x="0" y="457200"/>
                  </a:lnTo>
                  <a:lnTo>
                    <a:pt x="114300" y="609598"/>
                  </a:lnTo>
                  <a:lnTo>
                    <a:pt x="228600" y="457200"/>
                  </a:lnTo>
                  <a:lnTo>
                    <a:pt x="171450" y="4572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D290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5943599" y="6172199"/>
              <a:ext cx="228600" cy="609600"/>
            </a:xfrm>
            <a:custGeom>
              <a:avLst/>
              <a:gdLst/>
              <a:ahLst/>
              <a:cxnLst/>
              <a:rect l="l" t="t" r="r" b="b"/>
              <a:pathLst>
                <a:path w="228600" h="609600">
                  <a:moveTo>
                    <a:pt x="0" y="457200"/>
                  </a:moveTo>
                  <a:lnTo>
                    <a:pt x="57150" y="4572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457200"/>
                  </a:lnTo>
                  <a:lnTo>
                    <a:pt x="228600" y="457200"/>
                  </a:lnTo>
                  <a:lnTo>
                    <a:pt x="114300" y="609598"/>
                  </a:lnTo>
                  <a:lnTo>
                    <a:pt x="0" y="4572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4" name="object 144"/>
          <p:cNvSpPr/>
          <p:nvPr/>
        </p:nvSpPr>
        <p:spPr>
          <a:xfrm>
            <a:off x="8001000" y="381000"/>
            <a:ext cx="1142999" cy="7604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8745728" y="6534098"/>
            <a:ext cx="1962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8A3AC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553200" y="386715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23:34:22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التاكل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553200" y="2105824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23:36:12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التحلل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المائي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553200" y="2340521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23:42:29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مركبات متوافقة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حيويا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553200" y="3745687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23:46:46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عملية التآكل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بالكامل 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553200" y="3745687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2021-02-19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23:47:11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عملية تآكل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السطح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6195" y="435092"/>
            <a:ext cx="6800215" cy="981075"/>
            <a:chOff x="806195" y="435092"/>
            <a:chExt cx="6800215" cy="981075"/>
          </a:xfrm>
        </p:grpSpPr>
        <p:sp>
          <p:nvSpPr>
            <p:cNvPr id="3" name="object 3"/>
            <p:cNvSpPr/>
            <p:nvPr/>
          </p:nvSpPr>
          <p:spPr>
            <a:xfrm>
              <a:off x="1088325" y="435092"/>
              <a:ext cx="2503552" cy="3899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6195" y="742187"/>
              <a:ext cx="2331720" cy="6736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86228" y="742187"/>
              <a:ext cx="1725168" cy="67360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59707" y="742187"/>
              <a:ext cx="775715" cy="67360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83735" y="742187"/>
              <a:ext cx="2630423" cy="67360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173724" y="742187"/>
              <a:ext cx="1432559" cy="6736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Bulk</a:t>
            </a:r>
            <a:r>
              <a:rPr spc="-175" dirty="0"/>
              <a:t> </a:t>
            </a:r>
            <a:r>
              <a:rPr dirty="0"/>
              <a:t>erosion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9339" y="565537"/>
            <a:ext cx="7940040" cy="4354195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3200" spc="-5" dirty="0">
                <a:solidFill>
                  <a:srgbClr val="C22CA2"/>
                </a:solidFill>
                <a:latin typeface="Arial"/>
                <a:cs typeface="Arial"/>
              </a:rPr>
              <a:t>(e.g. poly lactide, </a:t>
            </a:r>
            <a:r>
              <a:rPr sz="3200" dirty="0">
                <a:solidFill>
                  <a:srgbClr val="C22CA2"/>
                </a:solidFill>
                <a:latin typeface="Arial"/>
                <a:cs typeface="Arial"/>
              </a:rPr>
              <a:t>polyglycolic</a:t>
            </a:r>
            <a:r>
              <a:rPr sz="3200" spc="-195" dirty="0">
                <a:solidFill>
                  <a:srgbClr val="C22CA2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C22CA2"/>
                </a:solidFill>
                <a:latin typeface="Arial"/>
                <a:cs typeface="Arial"/>
              </a:rPr>
              <a:t>acid)</a:t>
            </a:r>
            <a:endParaRPr sz="3200">
              <a:latin typeface="Arial"/>
              <a:cs typeface="Arial"/>
            </a:endParaRPr>
          </a:p>
          <a:p>
            <a:pPr marL="424180" indent="-236854">
              <a:lnSpc>
                <a:spcPct val="100000"/>
              </a:lnSpc>
              <a:spcBef>
                <a:spcPts val="1625"/>
              </a:spcBef>
              <a:buClr>
                <a:srgbClr val="B83B68"/>
              </a:buClr>
              <a:buFont typeface="Verdana"/>
              <a:buChar char="◦"/>
              <a:tabLst>
                <a:tab pos="424180" algn="l"/>
              </a:tabLst>
            </a:pP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When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polymer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is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exposed </a:t>
            </a:r>
            <a:r>
              <a:rPr sz="2400" dirty="0">
                <a:solidFill>
                  <a:srgbClr val="0033CC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water</a:t>
            </a:r>
            <a:r>
              <a:rPr sz="2400" spc="-105" dirty="0">
                <a:solidFill>
                  <a:srgbClr val="0033CC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hydrolysis</a:t>
            </a:r>
            <a:endParaRPr sz="2400">
              <a:latin typeface="Arial"/>
              <a:cs typeface="Arial"/>
            </a:endParaRPr>
          </a:p>
          <a:p>
            <a:pPr marL="423545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0033CC"/>
                </a:solidFill>
                <a:latin typeface="Arial"/>
                <a:cs typeface="Arial"/>
              </a:rPr>
              <a:t>occurs</a:t>
            </a:r>
            <a:endParaRPr sz="2400">
              <a:latin typeface="Arial"/>
              <a:cs typeface="Arial"/>
            </a:endParaRPr>
          </a:p>
          <a:p>
            <a:pPr marL="423545" marR="525780" indent="-236220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Font typeface="Verdana"/>
              <a:buChar char="◦"/>
              <a:tabLst>
                <a:tab pos="424180" algn="l"/>
              </a:tabLst>
            </a:pP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Hydrolysis degrades </a:t>
            </a:r>
            <a:r>
              <a:rPr sz="2400" dirty="0">
                <a:solidFill>
                  <a:srgbClr val="660066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large polymers into smaller  biocompatible</a:t>
            </a:r>
            <a:r>
              <a:rPr sz="2400" spc="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Arial"/>
                <a:cs typeface="Arial"/>
              </a:rPr>
              <a:t>compounds</a:t>
            </a:r>
            <a:endParaRPr sz="2400">
              <a:latin typeface="Arial"/>
              <a:cs typeface="Arial"/>
            </a:endParaRPr>
          </a:p>
          <a:p>
            <a:pPr marL="423545" marR="5080" indent="-236220">
              <a:lnSpc>
                <a:spcPct val="100000"/>
              </a:lnSpc>
              <a:spcBef>
                <a:spcPts val="1405"/>
              </a:spcBef>
              <a:buClr>
                <a:srgbClr val="B83B68"/>
              </a:buClr>
              <a:buFont typeface="Verdana"/>
              <a:buChar char="◦"/>
              <a:tabLst>
                <a:tab pos="424180" algn="l"/>
              </a:tabLst>
            </a:pPr>
            <a:r>
              <a:rPr sz="2400" spc="-5" dirty="0">
                <a:latin typeface="Arial"/>
                <a:cs typeface="Arial"/>
              </a:rPr>
              <a:t>These small compound </a:t>
            </a:r>
            <a:r>
              <a:rPr sz="2400" spc="-20" dirty="0">
                <a:latin typeface="Arial"/>
                <a:cs typeface="Arial"/>
              </a:rPr>
              <a:t>diffuse </a:t>
            </a:r>
            <a:r>
              <a:rPr sz="2400" dirty="0">
                <a:latin typeface="Arial"/>
                <a:cs typeface="Arial"/>
              </a:rPr>
              <a:t>out of the matrix through  </a:t>
            </a:r>
            <a:r>
              <a:rPr sz="2400" spc="-5" dirty="0">
                <a:latin typeface="Arial"/>
                <a:cs typeface="Arial"/>
              </a:rPr>
              <a:t>the voids caused by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swelling</a:t>
            </a:r>
            <a:endParaRPr sz="2400">
              <a:latin typeface="Arial"/>
              <a:cs typeface="Arial"/>
            </a:endParaRPr>
          </a:p>
          <a:p>
            <a:pPr marL="424180" indent="-236854">
              <a:lnSpc>
                <a:spcPct val="100000"/>
              </a:lnSpc>
              <a:spcBef>
                <a:spcPts val="1395"/>
              </a:spcBef>
              <a:buClr>
                <a:srgbClr val="B83B68"/>
              </a:buClr>
              <a:buFont typeface="Verdana"/>
              <a:buChar char="◦"/>
              <a:tabLst>
                <a:tab pos="424180" algn="l"/>
              </a:tabLst>
            </a:pP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Loss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of the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small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compounds accelerates the</a:t>
            </a:r>
            <a:r>
              <a:rPr sz="2400" spc="-4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formation</a:t>
            </a:r>
            <a:endParaRPr sz="2400">
              <a:latin typeface="Arial"/>
              <a:cs typeface="Arial"/>
            </a:endParaRPr>
          </a:p>
          <a:p>
            <a:pPr marL="423545">
              <a:lnSpc>
                <a:spcPct val="100000"/>
              </a:lnSpc>
            </a:pP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voids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thus the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exit </a:t>
            </a:r>
            <a:r>
              <a:rPr sz="2400" dirty="0">
                <a:solidFill>
                  <a:srgbClr val="663300"/>
                </a:solidFill>
                <a:latin typeface="Arial"/>
                <a:cs typeface="Arial"/>
              </a:rPr>
              <a:t>of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drug</a:t>
            </a:r>
            <a:r>
              <a:rPr sz="2400" spc="-6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663300"/>
                </a:solidFill>
                <a:latin typeface="Arial"/>
                <a:cs typeface="Arial"/>
              </a:rPr>
              <a:t>molecules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6344" y="5286755"/>
            <a:ext cx="1232916" cy="1231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1904" y="5099303"/>
            <a:ext cx="1459992" cy="15361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08903" y="4876798"/>
            <a:ext cx="1987296" cy="19110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80303" y="5480303"/>
            <a:ext cx="88391" cy="883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29815" y="457200"/>
            <a:ext cx="1046949" cy="76047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880228" y="5445976"/>
            <a:ext cx="45593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Add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136139" y="5522176"/>
            <a:ext cx="493395" cy="82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Add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w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82396" y="358892"/>
            <a:ext cx="4503420" cy="1043305"/>
            <a:chOff x="882396" y="358892"/>
            <a:chExt cx="4503420" cy="1043305"/>
          </a:xfrm>
        </p:grpSpPr>
        <p:sp>
          <p:nvSpPr>
            <p:cNvPr id="3" name="object 3"/>
            <p:cNvSpPr/>
            <p:nvPr/>
          </p:nvSpPr>
          <p:spPr>
            <a:xfrm>
              <a:off x="1155040" y="358892"/>
              <a:ext cx="3198803" cy="3899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82396" y="716280"/>
              <a:ext cx="1586484" cy="684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17192" y="716280"/>
              <a:ext cx="3284220" cy="6842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17719" y="650747"/>
              <a:ext cx="768096" cy="75133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45539" y="220802"/>
            <a:ext cx="392937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Surface</a:t>
            </a:r>
            <a:r>
              <a:rPr spc="-60" dirty="0"/>
              <a:t> </a:t>
            </a:r>
            <a:r>
              <a:rPr dirty="0"/>
              <a:t>erosion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spc="-5" dirty="0"/>
              <a:t>(e.g.,</a:t>
            </a:r>
            <a:r>
              <a:rPr sz="3200" spc="-110" dirty="0"/>
              <a:t> </a:t>
            </a:r>
            <a:r>
              <a:rPr sz="3200" spc="-10" dirty="0"/>
              <a:t>polyanhydrides</a:t>
            </a:r>
            <a:r>
              <a:rPr spc="-10" dirty="0"/>
              <a:t>)</a:t>
            </a:r>
            <a:endParaRPr sz="3200"/>
          </a:p>
        </p:txBody>
      </p:sp>
      <p:sp>
        <p:nvSpPr>
          <p:cNvPr id="8" name="object 8"/>
          <p:cNvSpPr txBox="1"/>
          <p:nvPr/>
        </p:nvSpPr>
        <p:spPr>
          <a:xfrm>
            <a:off x="1183639" y="1370837"/>
            <a:ext cx="7638415" cy="3497579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41300" marR="380365" indent="-228600">
              <a:lnSpc>
                <a:spcPts val="2690"/>
              </a:lnSpc>
              <a:spcBef>
                <a:spcPts val="740"/>
              </a:spcBef>
            </a:pPr>
            <a:r>
              <a:rPr sz="2800" spc="35" dirty="0">
                <a:solidFill>
                  <a:srgbClr val="B83B68"/>
                </a:solidFill>
                <a:latin typeface="Arial"/>
                <a:cs typeface="Arial"/>
              </a:rPr>
              <a:t>–</a:t>
            </a:r>
            <a:r>
              <a:rPr sz="2800" spc="35" dirty="0">
                <a:solidFill>
                  <a:srgbClr val="663300"/>
                </a:solidFill>
                <a:latin typeface="Times New Roman"/>
                <a:cs typeface="Times New Roman"/>
              </a:rPr>
              <a:t>When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663300"/>
                </a:solidFill>
                <a:latin typeface="Times New Roman"/>
                <a:cs typeface="Times New Roman"/>
              </a:rPr>
              <a:t>polymer is exposed to water</a:t>
            </a:r>
            <a:r>
              <a:rPr sz="2800" spc="-245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663300"/>
                </a:solidFill>
                <a:latin typeface="Times New Roman"/>
                <a:cs typeface="Times New Roman"/>
              </a:rPr>
              <a:t>hydrolysis  </a:t>
            </a:r>
            <a:r>
              <a:rPr sz="2800" spc="-5" dirty="0">
                <a:solidFill>
                  <a:srgbClr val="663300"/>
                </a:solidFill>
                <a:latin typeface="Times New Roman"/>
                <a:cs typeface="Times New Roman"/>
              </a:rPr>
              <a:t>occurs</a:t>
            </a:r>
            <a:endParaRPr sz="2800">
              <a:latin typeface="Times New Roman"/>
              <a:cs typeface="Times New Roman"/>
            </a:endParaRPr>
          </a:p>
          <a:p>
            <a:pPr marL="241300" marR="5080" indent="-228600">
              <a:lnSpc>
                <a:spcPts val="2690"/>
              </a:lnSpc>
              <a:spcBef>
                <a:spcPts val="625"/>
              </a:spcBef>
            </a:pPr>
            <a:r>
              <a:rPr sz="2800" spc="20" dirty="0">
                <a:solidFill>
                  <a:srgbClr val="B83B68"/>
                </a:solidFill>
                <a:latin typeface="Arial"/>
                <a:cs typeface="Arial"/>
              </a:rPr>
              <a:t>–</a:t>
            </a:r>
            <a:r>
              <a:rPr sz="2800" spc="20" dirty="0">
                <a:solidFill>
                  <a:srgbClr val="0033CC"/>
                </a:solidFill>
                <a:latin typeface="Times New Roman"/>
                <a:cs typeface="Times New Roman"/>
              </a:rPr>
              <a:t>Hydrolysis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degrades the </a:t>
            </a:r>
            <a:r>
              <a:rPr sz="2800" spc="-20" dirty="0">
                <a:solidFill>
                  <a:srgbClr val="0033CC"/>
                </a:solidFill>
                <a:latin typeface="Times New Roman"/>
                <a:cs typeface="Times New Roman"/>
              </a:rPr>
              <a:t>large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polymers </a:t>
            </a:r>
            <a:r>
              <a:rPr sz="2800" dirty="0">
                <a:solidFill>
                  <a:srgbClr val="0033CC"/>
                </a:solidFill>
                <a:latin typeface="Times New Roman"/>
                <a:cs typeface="Times New Roman"/>
              </a:rPr>
              <a:t>into</a:t>
            </a:r>
            <a:r>
              <a:rPr sz="2800" spc="-200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smaller  </a:t>
            </a:r>
            <a:r>
              <a:rPr sz="2800" spc="-10" dirty="0">
                <a:solidFill>
                  <a:srgbClr val="0033CC"/>
                </a:solidFill>
                <a:latin typeface="Times New Roman"/>
                <a:cs typeface="Times New Roman"/>
              </a:rPr>
              <a:t>biocompatible</a:t>
            </a:r>
            <a:r>
              <a:rPr sz="2800" spc="-85" dirty="0">
                <a:solidFill>
                  <a:srgbClr val="0033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33CC"/>
                </a:solidFill>
                <a:latin typeface="Times New Roman"/>
                <a:cs typeface="Times New Roman"/>
              </a:rPr>
              <a:t>compounds</a:t>
            </a:r>
            <a:endParaRPr sz="2800">
              <a:latin typeface="Times New Roman"/>
              <a:cs typeface="Times New Roman"/>
            </a:endParaRPr>
          </a:p>
          <a:p>
            <a:pPr marL="241300" marR="41275" indent="-228600">
              <a:lnSpc>
                <a:spcPct val="79600"/>
              </a:lnSpc>
              <a:spcBef>
                <a:spcPts val="645"/>
              </a:spcBef>
            </a:pPr>
            <a:r>
              <a:rPr sz="2800" spc="-5" dirty="0">
                <a:solidFill>
                  <a:srgbClr val="B83B68"/>
                </a:solidFill>
                <a:latin typeface="Arial"/>
                <a:cs typeface="Arial"/>
              </a:rPr>
              <a:t>–</a:t>
            </a:r>
            <a:r>
              <a:rPr sz="2800" spc="-695" dirty="0">
                <a:solidFill>
                  <a:srgbClr val="B83B6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These </a:t>
            </a:r>
            <a:r>
              <a:rPr sz="2800" spc="-15" dirty="0">
                <a:solidFill>
                  <a:srgbClr val="660066"/>
                </a:solidFill>
                <a:latin typeface="Times New Roman"/>
                <a:cs typeface="Times New Roman"/>
              </a:rPr>
              <a:t>small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compound </a:t>
            </a:r>
            <a:r>
              <a:rPr sz="2800" spc="-15" dirty="0">
                <a:solidFill>
                  <a:srgbClr val="660066"/>
                </a:solidFill>
                <a:latin typeface="Times New Roman"/>
                <a:cs typeface="Times New Roman"/>
              </a:rPr>
              <a:t>diffuse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from 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interface of  </a:t>
            </a:r>
            <a:r>
              <a:rPr sz="2800" dirty="0">
                <a:solidFill>
                  <a:srgbClr val="660066"/>
                </a:solidFill>
                <a:latin typeface="Times New Roman"/>
                <a:cs typeface="Times New Roman"/>
              </a:rPr>
              <a:t>the</a:t>
            </a:r>
            <a:r>
              <a:rPr sz="2800" spc="-5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polymer</a:t>
            </a:r>
            <a:endParaRPr sz="2800">
              <a:latin typeface="Times New Roman"/>
              <a:cs typeface="Times New Roman"/>
            </a:endParaRPr>
          </a:p>
          <a:p>
            <a:pPr marL="241300" marR="254635" indent="-228600">
              <a:lnSpc>
                <a:spcPts val="2690"/>
              </a:lnSpc>
              <a:spcBef>
                <a:spcPts val="600"/>
              </a:spcBef>
            </a:pPr>
            <a:r>
              <a:rPr sz="2800" spc="-5" dirty="0">
                <a:solidFill>
                  <a:srgbClr val="B83B68"/>
                </a:solidFill>
                <a:latin typeface="Arial"/>
                <a:cs typeface="Arial"/>
              </a:rPr>
              <a:t>–</a:t>
            </a:r>
            <a:r>
              <a:rPr sz="2800" spc="-655" dirty="0">
                <a:solidFill>
                  <a:srgbClr val="B83B68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AE50"/>
                </a:solidFill>
                <a:latin typeface="Times New Roman"/>
                <a:cs typeface="Times New Roman"/>
              </a:rPr>
              <a:t>Loss of </a:t>
            </a:r>
            <a:r>
              <a:rPr sz="2800" dirty="0">
                <a:solidFill>
                  <a:srgbClr val="00AE50"/>
                </a:solidFill>
                <a:latin typeface="Times New Roman"/>
                <a:cs typeface="Times New Roman"/>
              </a:rPr>
              <a:t>the </a:t>
            </a:r>
            <a:r>
              <a:rPr sz="2800" spc="-5" dirty="0">
                <a:solidFill>
                  <a:srgbClr val="00AE50"/>
                </a:solidFill>
                <a:latin typeface="Times New Roman"/>
                <a:cs typeface="Times New Roman"/>
              </a:rPr>
              <a:t>small compounds reveals drug trapped  within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ts val="3329"/>
              </a:lnSpc>
            </a:pPr>
            <a:r>
              <a:rPr sz="2800" spc="35" dirty="0">
                <a:solidFill>
                  <a:srgbClr val="B83B68"/>
                </a:solidFill>
                <a:latin typeface="Arial"/>
                <a:cs typeface="Arial"/>
              </a:rPr>
              <a:t>–</a:t>
            </a:r>
            <a:r>
              <a:rPr sz="2800" spc="35" dirty="0">
                <a:latin typeface="Times New Roman"/>
                <a:cs typeface="Times New Roman"/>
              </a:rPr>
              <a:t>Note </a:t>
            </a:r>
            <a:r>
              <a:rPr sz="2800" spc="-5" dirty="0">
                <a:latin typeface="Times New Roman"/>
                <a:cs typeface="Times New Roman"/>
              </a:rPr>
              <a:t>these polymer do </a:t>
            </a:r>
            <a:r>
              <a:rPr sz="2800" dirty="0">
                <a:latin typeface="Times New Roman"/>
                <a:cs typeface="Times New Roman"/>
              </a:rPr>
              <a:t>not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swell.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6344" y="5286755"/>
            <a:ext cx="1232916" cy="1231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3118104" y="5175503"/>
            <a:ext cx="1308100" cy="1460500"/>
            <a:chOff x="3118104" y="5175503"/>
            <a:chExt cx="1308100" cy="1460500"/>
          </a:xfrm>
        </p:grpSpPr>
        <p:sp>
          <p:nvSpPr>
            <p:cNvPr id="11" name="object 11"/>
            <p:cNvSpPr/>
            <p:nvPr/>
          </p:nvSpPr>
          <p:spPr>
            <a:xfrm>
              <a:off x="3429000" y="6476999"/>
              <a:ext cx="152400" cy="1524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18104" y="5175503"/>
              <a:ext cx="1307592" cy="13837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70504" y="6547103"/>
              <a:ext cx="88391" cy="883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861303" y="5099303"/>
            <a:ext cx="1460500" cy="1612900"/>
            <a:chOff x="5861303" y="5099303"/>
            <a:chExt cx="1460500" cy="1612900"/>
          </a:xfrm>
        </p:grpSpPr>
        <p:sp>
          <p:nvSpPr>
            <p:cNvPr id="15" name="object 15"/>
            <p:cNvSpPr/>
            <p:nvPr/>
          </p:nvSpPr>
          <p:spPr>
            <a:xfrm>
              <a:off x="6096000" y="6400799"/>
              <a:ext cx="228600" cy="228600"/>
            </a:xfrm>
            <a:custGeom>
              <a:avLst/>
              <a:gdLst/>
              <a:ahLst/>
              <a:cxnLst/>
              <a:rect l="l" t="t" r="r" b="b"/>
              <a:pathLst>
                <a:path w="228600" h="228600">
                  <a:moveTo>
                    <a:pt x="228600" y="76200"/>
                  </a:moveTo>
                  <a:lnTo>
                    <a:pt x="222631" y="46532"/>
                  </a:lnTo>
                  <a:lnTo>
                    <a:pt x="206248" y="22313"/>
                  </a:lnTo>
                  <a:lnTo>
                    <a:pt x="181991" y="5981"/>
                  </a:lnTo>
                  <a:lnTo>
                    <a:pt x="152400" y="0"/>
                  </a:lnTo>
                  <a:lnTo>
                    <a:pt x="122809" y="5981"/>
                  </a:lnTo>
                  <a:lnTo>
                    <a:pt x="98552" y="22313"/>
                  </a:lnTo>
                  <a:lnTo>
                    <a:pt x="82169" y="46532"/>
                  </a:lnTo>
                  <a:lnTo>
                    <a:pt x="76200" y="76200"/>
                  </a:lnTo>
                  <a:lnTo>
                    <a:pt x="46609" y="82181"/>
                  </a:lnTo>
                  <a:lnTo>
                    <a:pt x="22352" y="98513"/>
                  </a:lnTo>
                  <a:lnTo>
                    <a:pt x="5969" y="122732"/>
                  </a:lnTo>
                  <a:lnTo>
                    <a:pt x="0" y="152400"/>
                  </a:lnTo>
                  <a:lnTo>
                    <a:pt x="5969" y="182067"/>
                  </a:lnTo>
                  <a:lnTo>
                    <a:pt x="22352" y="206286"/>
                  </a:lnTo>
                  <a:lnTo>
                    <a:pt x="46609" y="222605"/>
                  </a:lnTo>
                  <a:lnTo>
                    <a:pt x="76200" y="228600"/>
                  </a:lnTo>
                  <a:lnTo>
                    <a:pt x="105791" y="222605"/>
                  </a:lnTo>
                  <a:lnTo>
                    <a:pt x="130048" y="206286"/>
                  </a:lnTo>
                  <a:lnTo>
                    <a:pt x="146431" y="182067"/>
                  </a:lnTo>
                  <a:lnTo>
                    <a:pt x="152400" y="152400"/>
                  </a:lnTo>
                  <a:lnTo>
                    <a:pt x="181991" y="146405"/>
                  </a:lnTo>
                  <a:lnTo>
                    <a:pt x="206248" y="130086"/>
                  </a:lnTo>
                  <a:lnTo>
                    <a:pt x="222631" y="105867"/>
                  </a:lnTo>
                  <a:lnTo>
                    <a:pt x="228600" y="76200"/>
                  </a:lnTo>
                  <a:close/>
                </a:path>
              </a:pathLst>
            </a:custGeom>
            <a:solidFill>
              <a:srgbClr val="AC66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861303" y="5099303"/>
              <a:ext cx="1459992" cy="138379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13703" y="6470903"/>
              <a:ext cx="88391" cy="883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18503" y="6623303"/>
              <a:ext cx="88391" cy="883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/>
          <p:nvPr/>
        </p:nvSpPr>
        <p:spPr>
          <a:xfrm>
            <a:off x="8029815" y="381000"/>
            <a:ext cx="1046949" cy="7604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880228" y="5445976"/>
            <a:ext cx="45593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Add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36139" y="5522176"/>
            <a:ext cx="493395" cy="82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5" dirty="0">
                <a:latin typeface="Arial"/>
                <a:cs typeface="Arial"/>
              </a:rPr>
              <a:t>Add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80" dirty="0">
                <a:latin typeface="Arial"/>
                <a:cs typeface="Arial"/>
              </a:rPr>
              <a:t>w</a:t>
            </a:r>
            <a:r>
              <a:rPr sz="1800" spc="-20" dirty="0">
                <a:latin typeface="Arial"/>
                <a:cs typeface="Arial"/>
              </a:rPr>
              <a:t>a</a:t>
            </a:r>
            <a:r>
              <a:rPr sz="1800" spc="-3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3160" y="696468"/>
            <a:ext cx="4616450" cy="485775"/>
            <a:chOff x="2423160" y="696468"/>
            <a:chExt cx="4616450" cy="485775"/>
          </a:xfrm>
        </p:grpSpPr>
        <p:sp>
          <p:nvSpPr>
            <p:cNvPr id="3" name="object 3"/>
            <p:cNvSpPr/>
            <p:nvPr/>
          </p:nvSpPr>
          <p:spPr>
            <a:xfrm>
              <a:off x="2427732" y="701040"/>
              <a:ext cx="4605528" cy="475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28494" y="701802"/>
              <a:ext cx="4605655" cy="474980"/>
            </a:xfrm>
            <a:custGeom>
              <a:avLst/>
              <a:gdLst/>
              <a:ahLst/>
              <a:cxnLst/>
              <a:rect l="l" t="t" r="r" b="b"/>
              <a:pathLst>
                <a:path w="4605655" h="474980">
                  <a:moveTo>
                    <a:pt x="3861689" y="25400"/>
                  </a:moveTo>
                  <a:lnTo>
                    <a:pt x="3806825" y="41275"/>
                  </a:lnTo>
                  <a:lnTo>
                    <a:pt x="3766820" y="89026"/>
                  </a:lnTo>
                  <a:lnTo>
                    <a:pt x="3747007" y="152653"/>
                  </a:lnTo>
                  <a:lnTo>
                    <a:pt x="3742054" y="192912"/>
                  </a:lnTo>
                  <a:lnTo>
                    <a:pt x="3740404" y="238887"/>
                  </a:lnTo>
                  <a:lnTo>
                    <a:pt x="3742944" y="293243"/>
                  </a:lnTo>
                  <a:lnTo>
                    <a:pt x="3750691" y="339978"/>
                  </a:lnTo>
                  <a:lnTo>
                    <a:pt x="3763391" y="379095"/>
                  </a:lnTo>
                  <a:lnTo>
                    <a:pt x="3796919" y="427736"/>
                  </a:lnTo>
                  <a:lnTo>
                    <a:pt x="3836797" y="447167"/>
                  </a:lnTo>
                  <a:lnTo>
                    <a:pt x="3860927" y="449580"/>
                  </a:lnTo>
                  <a:lnTo>
                    <a:pt x="3877436" y="448563"/>
                  </a:lnTo>
                  <a:lnTo>
                    <a:pt x="3918584" y="432815"/>
                  </a:lnTo>
                  <a:lnTo>
                    <a:pt x="3944747" y="405002"/>
                  </a:lnTo>
                  <a:lnTo>
                    <a:pt x="3964431" y="364363"/>
                  </a:lnTo>
                  <a:lnTo>
                    <a:pt x="3976751" y="310261"/>
                  </a:lnTo>
                  <a:lnTo>
                    <a:pt x="3980815" y="241681"/>
                  </a:lnTo>
                  <a:lnTo>
                    <a:pt x="3979799" y="199517"/>
                  </a:lnTo>
                  <a:lnTo>
                    <a:pt x="3971417" y="132080"/>
                  </a:lnTo>
                  <a:lnTo>
                    <a:pt x="3955160" y="86233"/>
                  </a:lnTo>
                  <a:lnTo>
                    <a:pt x="3893566" y="29972"/>
                  </a:lnTo>
                  <a:lnTo>
                    <a:pt x="3861689" y="25400"/>
                  </a:lnTo>
                  <a:close/>
                </a:path>
                <a:path w="4605655" h="474980">
                  <a:moveTo>
                    <a:pt x="737235" y="25400"/>
                  </a:moveTo>
                  <a:lnTo>
                    <a:pt x="682370" y="41275"/>
                  </a:lnTo>
                  <a:lnTo>
                    <a:pt x="642366" y="89026"/>
                  </a:lnTo>
                  <a:lnTo>
                    <a:pt x="622426" y="152653"/>
                  </a:lnTo>
                  <a:lnTo>
                    <a:pt x="617474" y="192912"/>
                  </a:lnTo>
                  <a:lnTo>
                    <a:pt x="615950" y="238887"/>
                  </a:lnTo>
                  <a:lnTo>
                    <a:pt x="618489" y="293243"/>
                  </a:lnTo>
                  <a:lnTo>
                    <a:pt x="626110" y="339978"/>
                  </a:lnTo>
                  <a:lnTo>
                    <a:pt x="638937" y="379095"/>
                  </a:lnTo>
                  <a:lnTo>
                    <a:pt x="672464" y="427736"/>
                  </a:lnTo>
                  <a:lnTo>
                    <a:pt x="712216" y="447167"/>
                  </a:lnTo>
                  <a:lnTo>
                    <a:pt x="736473" y="449580"/>
                  </a:lnTo>
                  <a:lnTo>
                    <a:pt x="752982" y="448563"/>
                  </a:lnTo>
                  <a:lnTo>
                    <a:pt x="794131" y="432815"/>
                  </a:lnTo>
                  <a:lnTo>
                    <a:pt x="820293" y="405002"/>
                  </a:lnTo>
                  <a:lnTo>
                    <a:pt x="839978" y="364363"/>
                  </a:lnTo>
                  <a:lnTo>
                    <a:pt x="852169" y="310261"/>
                  </a:lnTo>
                  <a:lnTo>
                    <a:pt x="856360" y="241681"/>
                  </a:lnTo>
                  <a:lnTo>
                    <a:pt x="855218" y="199517"/>
                  </a:lnTo>
                  <a:lnTo>
                    <a:pt x="846835" y="132080"/>
                  </a:lnTo>
                  <a:lnTo>
                    <a:pt x="830580" y="86233"/>
                  </a:lnTo>
                  <a:lnTo>
                    <a:pt x="768985" y="29972"/>
                  </a:lnTo>
                  <a:lnTo>
                    <a:pt x="737235" y="25400"/>
                  </a:lnTo>
                  <a:close/>
                </a:path>
                <a:path w="4605655" h="474980">
                  <a:moveTo>
                    <a:pt x="4136008" y="10413"/>
                  </a:moveTo>
                  <a:lnTo>
                    <a:pt x="4297045" y="10413"/>
                  </a:lnTo>
                  <a:lnTo>
                    <a:pt x="4521073" y="291846"/>
                  </a:lnTo>
                  <a:lnTo>
                    <a:pt x="4521073" y="96774"/>
                  </a:lnTo>
                  <a:lnTo>
                    <a:pt x="4514469" y="50292"/>
                  </a:lnTo>
                  <a:lnTo>
                    <a:pt x="4472939" y="23622"/>
                  </a:lnTo>
                  <a:lnTo>
                    <a:pt x="4455413" y="22733"/>
                  </a:lnTo>
                  <a:lnTo>
                    <a:pt x="4455413" y="10413"/>
                  </a:lnTo>
                  <a:lnTo>
                    <a:pt x="4605401" y="10413"/>
                  </a:lnTo>
                  <a:lnTo>
                    <a:pt x="4605401" y="22733"/>
                  </a:lnTo>
                  <a:lnTo>
                    <a:pt x="4592192" y="24764"/>
                  </a:lnTo>
                  <a:lnTo>
                    <a:pt x="4581398" y="27050"/>
                  </a:lnTo>
                  <a:lnTo>
                    <a:pt x="4551426" y="51435"/>
                  </a:lnTo>
                  <a:lnTo>
                    <a:pt x="4545837" y="96774"/>
                  </a:lnTo>
                  <a:lnTo>
                    <a:pt x="4545837" y="474725"/>
                  </a:lnTo>
                  <a:lnTo>
                    <a:pt x="4534408" y="474725"/>
                  </a:lnTo>
                  <a:lnTo>
                    <a:pt x="4227449" y="96774"/>
                  </a:lnTo>
                  <a:lnTo>
                    <a:pt x="4227449" y="385318"/>
                  </a:lnTo>
                  <a:lnTo>
                    <a:pt x="4237482" y="429768"/>
                  </a:lnTo>
                  <a:lnTo>
                    <a:pt x="4275074" y="450976"/>
                  </a:lnTo>
                  <a:lnTo>
                    <a:pt x="4297045" y="451865"/>
                  </a:lnTo>
                  <a:lnTo>
                    <a:pt x="4297045" y="464312"/>
                  </a:lnTo>
                  <a:lnTo>
                    <a:pt x="4136008" y="464312"/>
                  </a:lnTo>
                  <a:lnTo>
                    <a:pt x="4136008" y="451865"/>
                  </a:lnTo>
                  <a:lnTo>
                    <a:pt x="4153280" y="450850"/>
                  </a:lnTo>
                  <a:lnTo>
                    <a:pt x="4167758" y="447928"/>
                  </a:lnTo>
                  <a:lnTo>
                    <a:pt x="4199255" y="416178"/>
                  </a:lnTo>
                  <a:lnTo>
                    <a:pt x="4202937" y="385318"/>
                  </a:lnTo>
                  <a:lnTo>
                    <a:pt x="4202937" y="64897"/>
                  </a:lnTo>
                  <a:lnTo>
                    <a:pt x="4173474" y="32765"/>
                  </a:lnTo>
                  <a:lnTo>
                    <a:pt x="4136008" y="22733"/>
                  </a:lnTo>
                  <a:lnTo>
                    <a:pt x="4136008" y="10413"/>
                  </a:lnTo>
                  <a:close/>
                </a:path>
                <a:path w="4605655" h="474980">
                  <a:moveTo>
                    <a:pt x="3339719" y="10413"/>
                  </a:moveTo>
                  <a:lnTo>
                    <a:pt x="3577208" y="10413"/>
                  </a:lnTo>
                  <a:lnTo>
                    <a:pt x="3577208" y="22733"/>
                  </a:lnTo>
                  <a:lnTo>
                    <a:pt x="3562096" y="22733"/>
                  </a:lnTo>
                  <a:lnTo>
                    <a:pt x="3552698" y="23113"/>
                  </a:lnTo>
                  <a:lnTo>
                    <a:pt x="3516629" y="45847"/>
                  </a:lnTo>
                  <a:lnTo>
                    <a:pt x="3512947" y="88011"/>
                  </a:lnTo>
                  <a:lnTo>
                    <a:pt x="3512947" y="386588"/>
                  </a:lnTo>
                  <a:lnTo>
                    <a:pt x="3516756" y="430149"/>
                  </a:lnTo>
                  <a:lnTo>
                    <a:pt x="3553079" y="451485"/>
                  </a:lnTo>
                  <a:lnTo>
                    <a:pt x="3562096" y="451865"/>
                  </a:lnTo>
                  <a:lnTo>
                    <a:pt x="3577208" y="451865"/>
                  </a:lnTo>
                  <a:lnTo>
                    <a:pt x="3577208" y="464312"/>
                  </a:lnTo>
                  <a:lnTo>
                    <a:pt x="3339719" y="464312"/>
                  </a:lnTo>
                  <a:lnTo>
                    <a:pt x="3339719" y="451865"/>
                  </a:lnTo>
                  <a:lnTo>
                    <a:pt x="3354831" y="451865"/>
                  </a:lnTo>
                  <a:lnTo>
                    <a:pt x="3364229" y="451485"/>
                  </a:lnTo>
                  <a:lnTo>
                    <a:pt x="3400044" y="428878"/>
                  </a:lnTo>
                  <a:lnTo>
                    <a:pt x="3403727" y="386588"/>
                  </a:lnTo>
                  <a:lnTo>
                    <a:pt x="3403727" y="88011"/>
                  </a:lnTo>
                  <a:lnTo>
                    <a:pt x="3400044" y="44576"/>
                  </a:lnTo>
                  <a:lnTo>
                    <a:pt x="3363849" y="23113"/>
                  </a:lnTo>
                  <a:lnTo>
                    <a:pt x="3354831" y="22733"/>
                  </a:lnTo>
                  <a:lnTo>
                    <a:pt x="3339719" y="22733"/>
                  </a:lnTo>
                  <a:lnTo>
                    <a:pt x="3339719" y="10413"/>
                  </a:lnTo>
                  <a:close/>
                </a:path>
                <a:path w="4605655" h="474980">
                  <a:moveTo>
                    <a:pt x="2465705" y="10413"/>
                  </a:moveTo>
                  <a:lnTo>
                    <a:pt x="2700147" y="10413"/>
                  </a:lnTo>
                  <a:lnTo>
                    <a:pt x="2700147" y="22733"/>
                  </a:lnTo>
                  <a:lnTo>
                    <a:pt x="2688335" y="22733"/>
                  </a:lnTo>
                  <a:lnTo>
                    <a:pt x="2676144" y="23113"/>
                  </a:lnTo>
                  <a:lnTo>
                    <a:pt x="2637917" y="43561"/>
                  </a:lnTo>
                  <a:lnTo>
                    <a:pt x="2633726" y="92075"/>
                  </a:lnTo>
                  <a:lnTo>
                    <a:pt x="2633726" y="314325"/>
                  </a:lnTo>
                  <a:lnTo>
                    <a:pt x="2636139" y="364998"/>
                  </a:lnTo>
                  <a:lnTo>
                    <a:pt x="2648331" y="404495"/>
                  </a:lnTo>
                  <a:lnTo>
                    <a:pt x="2684526" y="433577"/>
                  </a:lnTo>
                  <a:lnTo>
                    <a:pt x="2726563" y="440817"/>
                  </a:lnTo>
                  <a:lnTo>
                    <a:pt x="2744343" y="439800"/>
                  </a:lnTo>
                  <a:lnTo>
                    <a:pt x="2789301" y="424307"/>
                  </a:lnTo>
                  <a:lnTo>
                    <a:pt x="2820923" y="392430"/>
                  </a:lnTo>
                  <a:lnTo>
                    <a:pt x="2837942" y="338709"/>
                  </a:lnTo>
                  <a:lnTo>
                    <a:pt x="2841117" y="277113"/>
                  </a:lnTo>
                  <a:lnTo>
                    <a:pt x="2841117" y="92075"/>
                  </a:lnTo>
                  <a:lnTo>
                    <a:pt x="2834640" y="48513"/>
                  </a:lnTo>
                  <a:lnTo>
                    <a:pt x="2800477" y="24637"/>
                  </a:lnTo>
                  <a:lnTo>
                    <a:pt x="2776093" y="22733"/>
                  </a:lnTo>
                  <a:lnTo>
                    <a:pt x="2776093" y="10413"/>
                  </a:lnTo>
                  <a:lnTo>
                    <a:pt x="2933319" y="10413"/>
                  </a:lnTo>
                  <a:lnTo>
                    <a:pt x="2933319" y="22733"/>
                  </a:lnTo>
                  <a:lnTo>
                    <a:pt x="2923921" y="22733"/>
                  </a:lnTo>
                  <a:lnTo>
                    <a:pt x="2914777" y="23240"/>
                  </a:lnTo>
                  <a:lnTo>
                    <a:pt x="2876931" y="46355"/>
                  </a:lnTo>
                  <a:lnTo>
                    <a:pt x="2869184" y="92075"/>
                  </a:lnTo>
                  <a:lnTo>
                    <a:pt x="2869184" y="264413"/>
                  </a:lnTo>
                  <a:lnTo>
                    <a:pt x="2868548" y="301625"/>
                  </a:lnTo>
                  <a:lnTo>
                    <a:pt x="2863342" y="359410"/>
                  </a:lnTo>
                  <a:lnTo>
                    <a:pt x="2851531" y="397383"/>
                  </a:lnTo>
                  <a:lnTo>
                    <a:pt x="2825877" y="430022"/>
                  </a:lnTo>
                  <a:lnTo>
                    <a:pt x="2784983" y="458215"/>
                  </a:lnTo>
                  <a:lnTo>
                    <a:pt x="2729230" y="473075"/>
                  </a:lnTo>
                  <a:lnTo>
                    <a:pt x="2695702" y="474980"/>
                  </a:lnTo>
                  <a:lnTo>
                    <a:pt x="2668016" y="473963"/>
                  </a:lnTo>
                  <a:lnTo>
                    <a:pt x="2622422" y="466089"/>
                  </a:lnTo>
                  <a:lnTo>
                    <a:pt x="2584322" y="447801"/>
                  </a:lnTo>
                  <a:lnTo>
                    <a:pt x="2553335" y="420370"/>
                  </a:lnTo>
                  <a:lnTo>
                    <a:pt x="2534793" y="386207"/>
                  </a:lnTo>
                  <a:lnTo>
                    <a:pt x="2525776" y="341249"/>
                  </a:lnTo>
                  <a:lnTo>
                    <a:pt x="2524633" y="314325"/>
                  </a:lnTo>
                  <a:lnTo>
                    <a:pt x="2524633" y="92075"/>
                  </a:lnTo>
                  <a:lnTo>
                    <a:pt x="2524379" y="74295"/>
                  </a:lnTo>
                  <a:lnTo>
                    <a:pt x="2512314" y="31876"/>
                  </a:lnTo>
                  <a:lnTo>
                    <a:pt x="2465705" y="22733"/>
                  </a:lnTo>
                  <a:lnTo>
                    <a:pt x="2465705" y="10413"/>
                  </a:lnTo>
                  <a:close/>
                </a:path>
                <a:path w="4605655" h="474980">
                  <a:moveTo>
                    <a:pt x="2005076" y="10413"/>
                  </a:moveTo>
                  <a:lnTo>
                    <a:pt x="2247265" y="10413"/>
                  </a:lnTo>
                  <a:lnTo>
                    <a:pt x="2247265" y="22733"/>
                  </a:lnTo>
                  <a:lnTo>
                    <a:pt x="2227453" y="22733"/>
                  </a:lnTo>
                  <a:lnTo>
                    <a:pt x="2218055" y="23113"/>
                  </a:lnTo>
                  <a:lnTo>
                    <a:pt x="2181986" y="45847"/>
                  </a:lnTo>
                  <a:lnTo>
                    <a:pt x="2178304" y="88011"/>
                  </a:lnTo>
                  <a:lnTo>
                    <a:pt x="2178304" y="377189"/>
                  </a:lnTo>
                  <a:lnTo>
                    <a:pt x="2180463" y="415289"/>
                  </a:lnTo>
                  <a:lnTo>
                    <a:pt x="2212340" y="438150"/>
                  </a:lnTo>
                  <a:lnTo>
                    <a:pt x="2238502" y="438912"/>
                  </a:lnTo>
                  <a:lnTo>
                    <a:pt x="2276347" y="438912"/>
                  </a:lnTo>
                  <a:lnTo>
                    <a:pt x="2323846" y="431673"/>
                  </a:lnTo>
                  <a:lnTo>
                    <a:pt x="2359152" y="409701"/>
                  </a:lnTo>
                  <a:lnTo>
                    <a:pt x="2386965" y="370586"/>
                  </a:lnTo>
                  <a:lnTo>
                    <a:pt x="2403602" y="330073"/>
                  </a:lnTo>
                  <a:lnTo>
                    <a:pt x="2411603" y="304926"/>
                  </a:lnTo>
                  <a:lnTo>
                    <a:pt x="2425446" y="304926"/>
                  </a:lnTo>
                  <a:lnTo>
                    <a:pt x="2408301" y="464312"/>
                  </a:lnTo>
                  <a:lnTo>
                    <a:pt x="2005076" y="464312"/>
                  </a:lnTo>
                  <a:lnTo>
                    <a:pt x="2005076" y="451865"/>
                  </a:lnTo>
                  <a:lnTo>
                    <a:pt x="2020189" y="451865"/>
                  </a:lnTo>
                  <a:lnTo>
                    <a:pt x="2029586" y="451485"/>
                  </a:lnTo>
                  <a:lnTo>
                    <a:pt x="2065401" y="428878"/>
                  </a:lnTo>
                  <a:lnTo>
                    <a:pt x="2069083" y="386588"/>
                  </a:lnTo>
                  <a:lnTo>
                    <a:pt x="2069083" y="88011"/>
                  </a:lnTo>
                  <a:lnTo>
                    <a:pt x="2065401" y="44576"/>
                  </a:lnTo>
                  <a:lnTo>
                    <a:pt x="2029206" y="23113"/>
                  </a:lnTo>
                  <a:lnTo>
                    <a:pt x="2020189" y="22733"/>
                  </a:lnTo>
                  <a:lnTo>
                    <a:pt x="2005076" y="22733"/>
                  </a:lnTo>
                  <a:lnTo>
                    <a:pt x="2005076" y="10413"/>
                  </a:lnTo>
                  <a:close/>
                </a:path>
                <a:path w="4605655" h="474980">
                  <a:moveTo>
                    <a:pt x="1011428" y="10413"/>
                  </a:moveTo>
                  <a:lnTo>
                    <a:pt x="1172464" y="10413"/>
                  </a:lnTo>
                  <a:lnTo>
                    <a:pt x="1396492" y="291846"/>
                  </a:lnTo>
                  <a:lnTo>
                    <a:pt x="1396492" y="96774"/>
                  </a:lnTo>
                  <a:lnTo>
                    <a:pt x="1389888" y="50292"/>
                  </a:lnTo>
                  <a:lnTo>
                    <a:pt x="1348485" y="23622"/>
                  </a:lnTo>
                  <a:lnTo>
                    <a:pt x="1330833" y="22733"/>
                  </a:lnTo>
                  <a:lnTo>
                    <a:pt x="1330833" y="10413"/>
                  </a:lnTo>
                  <a:lnTo>
                    <a:pt x="1480820" y="10413"/>
                  </a:lnTo>
                  <a:lnTo>
                    <a:pt x="1480820" y="22733"/>
                  </a:lnTo>
                  <a:lnTo>
                    <a:pt x="1467611" y="24764"/>
                  </a:lnTo>
                  <a:lnTo>
                    <a:pt x="1456817" y="27050"/>
                  </a:lnTo>
                  <a:lnTo>
                    <a:pt x="1426845" y="51435"/>
                  </a:lnTo>
                  <a:lnTo>
                    <a:pt x="1421257" y="96774"/>
                  </a:lnTo>
                  <a:lnTo>
                    <a:pt x="1421257" y="474725"/>
                  </a:lnTo>
                  <a:lnTo>
                    <a:pt x="1409827" y="474725"/>
                  </a:lnTo>
                  <a:lnTo>
                    <a:pt x="1102868" y="96774"/>
                  </a:lnTo>
                  <a:lnTo>
                    <a:pt x="1102868" y="385318"/>
                  </a:lnTo>
                  <a:lnTo>
                    <a:pt x="1112901" y="429768"/>
                  </a:lnTo>
                  <a:lnTo>
                    <a:pt x="1150493" y="450976"/>
                  </a:lnTo>
                  <a:lnTo>
                    <a:pt x="1172464" y="451865"/>
                  </a:lnTo>
                  <a:lnTo>
                    <a:pt x="1172464" y="464312"/>
                  </a:lnTo>
                  <a:lnTo>
                    <a:pt x="1011428" y="464312"/>
                  </a:lnTo>
                  <a:lnTo>
                    <a:pt x="1011428" y="451865"/>
                  </a:lnTo>
                  <a:lnTo>
                    <a:pt x="1028700" y="450850"/>
                  </a:lnTo>
                  <a:lnTo>
                    <a:pt x="1043178" y="447928"/>
                  </a:lnTo>
                  <a:lnTo>
                    <a:pt x="1074673" y="416178"/>
                  </a:lnTo>
                  <a:lnTo>
                    <a:pt x="1078357" y="385318"/>
                  </a:lnTo>
                  <a:lnTo>
                    <a:pt x="1078357" y="64897"/>
                  </a:lnTo>
                  <a:lnTo>
                    <a:pt x="1048893" y="32765"/>
                  </a:lnTo>
                  <a:lnTo>
                    <a:pt x="1011428" y="22733"/>
                  </a:lnTo>
                  <a:lnTo>
                    <a:pt x="1011428" y="10413"/>
                  </a:lnTo>
                  <a:close/>
                </a:path>
                <a:path w="4605655" h="474980">
                  <a:moveTo>
                    <a:pt x="3870959" y="3810"/>
                  </a:moveTo>
                  <a:lnTo>
                    <a:pt x="3918457" y="7874"/>
                  </a:lnTo>
                  <a:lnTo>
                    <a:pt x="3961383" y="19938"/>
                  </a:lnTo>
                  <a:lnTo>
                    <a:pt x="3999865" y="39624"/>
                  </a:lnTo>
                  <a:lnTo>
                    <a:pt x="4034028" y="67310"/>
                  </a:lnTo>
                  <a:lnTo>
                    <a:pt x="4063619" y="102997"/>
                  </a:lnTo>
                  <a:lnTo>
                    <a:pt x="4084828" y="143001"/>
                  </a:lnTo>
                  <a:lnTo>
                    <a:pt x="4097528" y="187198"/>
                  </a:lnTo>
                  <a:lnTo>
                    <a:pt x="4101846" y="235712"/>
                  </a:lnTo>
                  <a:lnTo>
                    <a:pt x="4098671" y="277622"/>
                  </a:lnTo>
                  <a:lnTo>
                    <a:pt x="4089146" y="316864"/>
                  </a:lnTo>
                  <a:lnTo>
                    <a:pt x="4073398" y="353568"/>
                  </a:lnTo>
                  <a:lnTo>
                    <a:pt x="4051300" y="387603"/>
                  </a:lnTo>
                  <a:lnTo>
                    <a:pt x="4014216" y="425703"/>
                  </a:lnTo>
                  <a:lnTo>
                    <a:pt x="3970401" y="452882"/>
                  </a:lnTo>
                  <a:lnTo>
                    <a:pt x="3919728" y="469264"/>
                  </a:lnTo>
                  <a:lnTo>
                    <a:pt x="3861943" y="474725"/>
                  </a:lnTo>
                  <a:lnTo>
                    <a:pt x="3804157" y="469519"/>
                  </a:lnTo>
                  <a:lnTo>
                    <a:pt x="3753357" y="454025"/>
                  </a:lnTo>
                  <a:lnTo>
                    <a:pt x="3709416" y="427989"/>
                  </a:lnTo>
                  <a:lnTo>
                    <a:pt x="3672458" y="391668"/>
                  </a:lnTo>
                  <a:lnTo>
                    <a:pt x="3649345" y="357377"/>
                  </a:lnTo>
                  <a:lnTo>
                    <a:pt x="3632707" y="319913"/>
                  </a:lnTo>
                  <a:lnTo>
                    <a:pt x="3622802" y="279526"/>
                  </a:lnTo>
                  <a:lnTo>
                    <a:pt x="3619500" y="235965"/>
                  </a:lnTo>
                  <a:lnTo>
                    <a:pt x="3623818" y="187578"/>
                  </a:lnTo>
                  <a:lnTo>
                    <a:pt x="3636772" y="143256"/>
                  </a:lnTo>
                  <a:lnTo>
                    <a:pt x="3658234" y="103250"/>
                  </a:lnTo>
                  <a:lnTo>
                    <a:pt x="3688333" y="67437"/>
                  </a:lnTo>
                  <a:lnTo>
                    <a:pt x="3724782" y="38226"/>
                  </a:lnTo>
                  <a:lnTo>
                    <a:pt x="3765169" y="17780"/>
                  </a:lnTo>
                  <a:lnTo>
                    <a:pt x="3809365" y="6476"/>
                  </a:lnTo>
                  <a:lnTo>
                    <a:pt x="3857625" y="4063"/>
                  </a:lnTo>
                  <a:lnTo>
                    <a:pt x="3862070" y="3810"/>
                  </a:lnTo>
                  <a:lnTo>
                    <a:pt x="3866642" y="3810"/>
                  </a:lnTo>
                  <a:lnTo>
                    <a:pt x="3870959" y="3810"/>
                  </a:lnTo>
                  <a:close/>
                </a:path>
                <a:path w="4605655" h="474980">
                  <a:moveTo>
                    <a:pt x="746506" y="3810"/>
                  </a:moveTo>
                  <a:lnTo>
                    <a:pt x="793876" y="7874"/>
                  </a:lnTo>
                  <a:lnTo>
                    <a:pt x="836930" y="19938"/>
                  </a:lnTo>
                  <a:lnTo>
                    <a:pt x="875410" y="39624"/>
                  </a:lnTo>
                  <a:lnTo>
                    <a:pt x="909446" y="67310"/>
                  </a:lnTo>
                  <a:lnTo>
                    <a:pt x="939038" y="102997"/>
                  </a:lnTo>
                  <a:lnTo>
                    <a:pt x="960246" y="143001"/>
                  </a:lnTo>
                  <a:lnTo>
                    <a:pt x="972946" y="187198"/>
                  </a:lnTo>
                  <a:lnTo>
                    <a:pt x="977265" y="235712"/>
                  </a:lnTo>
                  <a:lnTo>
                    <a:pt x="974090" y="277622"/>
                  </a:lnTo>
                  <a:lnTo>
                    <a:pt x="964565" y="316864"/>
                  </a:lnTo>
                  <a:lnTo>
                    <a:pt x="948817" y="353568"/>
                  </a:lnTo>
                  <a:lnTo>
                    <a:pt x="926719" y="387603"/>
                  </a:lnTo>
                  <a:lnTo>
                    <a:pt x="889761" y="425703"/>
                  </a:lnTo>
                  <a:lnTo>
                    <a:pt x="845819" y="452882"/>
                  </a:lnTo>
                  <a:lnTo>
                    <a:pt x="795147" y="469264"/>
                  </a:lnTo>
                  <a:lnTo>
                    <a:pt x="737488" y="474725"/>
                  </a:lnTo>
                  <a:lnTo>
                    <a:pt x="679704" y="469519"/>
                  </a:lnTo>
                  <a:lnTo>
                    <a:pt x="628776" y="454025"/>
                  </a:lnTo>
                  <a:lnTo>
                    <a:pt x="584835" y="427989"/>
                  </a:lnTo>
                  <a:lnTo>
                    <a:pt x="547878" y="391668"/>
                  </a:lnTo>
                  <a:lnTo>
                    <a:pt x="524763" y="357377"/>
                  </a:lnTo>
                  <a:lnTo>
                    <a:pt x="508254" y="319913"/>
                  </a:lnTo>
                  <a:lnTo>
                    <a:pt x="498220" y="279526"/>
                  </a:lnTo>
                  <a:lnTo>
                    <a:pt x="494919" y="235965"/>
                  </a:lnTo>
                  <a:lnTo>
                    <a:pt x="499237" y="187578"/>
                  </a:lnTo>
                  <a:lnTo>
                    <a:pt x="512191" y="143256"/>
                  </a:lnTo>
                  <a:lnTo>
                    <a:pt x="533654" y="103250"/>
                  </a:lnTo>
                  <a:lnTo>
                    <a:pt x="563753" y="67437"/>
                  </a:lnTo>
                  <a:lnTo>
                    <a:pt x="600201" y="38226"/>
                  </a:lnTo>
                  <a:lnTo>
                    <a:pt x="640588" y="17780"/>
                  </a:lnTo>
                  <a:lnTo>
                    <a:pt x="684911" y="6476"/>
                  </a:lnTo>
                  <a:lnTo>
                    <a:pt x="733170" y="4063"/>
                  </a:lnTo>
                  <a:lnTo>
                    <a:pt x="737616" y="3810"/>
                  </a:lnTo>
                  <a:lnTo>
                    <a:pt x="742188" y="3810"/>
                  </a:lnTo>
                  <a:lnTo>
                    <a:pt x="746506" y="3810"/>
                  </a:lnTo>
                  <a:close/>
                </a:path>
                <a:path w="4605655" h="474980">
                  <a:moveTo>
                    <a:pt x="3121152" y="0"/>
                  </a:moveTo>
                  <a:lnTo>
                    <a:pt x="3164078" y="5334"/>
                  </a:lnTo>
                  <a:lnTo>
                    <a:pt x="3202432" y="20193"/>
                  </a:lnTo>
                  <a:lnTo>
                    <a:pt x="3212846" y="25019"/>
                  </a:lnTo>
                  <a:lnTo>
                    <a:pt x="3221609" y="28448"/>
                  </a:lnTo>
                  <a:lnTo>
                    <a:pt x="3228594" y="30480"/>
                  </a:lnTo>
                  <a:lnTo>
                    <a:pt x="3234055" y="31114"/>
                  </a:lnTo>
                  <a:lnTo>
                    <a:pt x="3239770" y="31114"/>
                  </a:lnTo>
                  <a:lnTo>
                    <a:pt x="3257169" y="0"/>
                  </a:lnTo>
                  <a:lnTo>
                    <a:pt x="3267202" y="0"/>
                  </a:lnTo>
                  <a:lnTo>
                    <a:pt x="3270884" y="151384"/>
                  </a:lnTo>
                  <a:lnTo>
                    <a:pt x="3257169" y="151384"/>
                  </a:lnTo>
                  <a:lnTo>
                    <a:pt x="3250565" y="124206"/>
                  </a:lnTo>
                  <a:lnTo>
                    <a:pt x="3240278" y="99949"/>
                  </a:lnTo>
                  <a:lnTo>
                    <a:pt x="3209417" y="59817"/>
                  </a:lnTo>
                  <a:lnTo>
                    <a:pt x="3169793" y="33782"/>
                  </a:lnTo>
                  <a:lnTo>
                    <a:pt x="3127247" y="25146"/>
                  </a:lnTo>
                  <a:lnTo>
                    <a:pt x="3110992" y="26288"/>
                  </a:lnTo>
                  <a:lnTo>
                    <a:pt x="3073146" y="43307"/>
                  </a:lnTo>
                  <a:lnTo>
                    <a:pt x="3053207" y="85344"/>
                  </a:lnTo>
                  <a:lnTo>
                    <a:pt x="3053588" y="92710"/>
                  </a:lnTo>
                  <a:lnTo>
                    <a:pt x="3072765" y="127762"/>
                  </a:lnTo>
                  <a:lnTo>
                    <a:pt x="3117342" y="158496"/>
                  </a:lnTo>
                  <a:lnTo>
                    <a:pt x="3164078" y="182499"/>
                  </a:lnTo>
                  <a:lnTo>
                    <a:pt x="3200654" y="201802"/>
                  </a:lnTo>
                  <a:lnTo>
                    <a:pt x="3254375" y="238760"/>
                  </a:lnTo>
                  <a:lnTo>
                    <a:pt x="3283457" y="274447"/>
                  </a:lnTo>
                  <a:lnTo>
                    <a:pt x="3297174" y="314325"/>
                  </a:lnTo>
                  <a:lnTo>
                    <a:pt x="3298952" y="336042"/>
                  </a:lnTo>
                  <a:lnTo>
                    <a:pt x="3296157" y="363600"/>
                  </a:lnTo>
                  <a:lnTo>
                    <a:pt x="3274059" y="412496"/>
                  </a:lnTo>
                  <a:lnTo>
                    <a:pt x="3230880" y="451993"/>
                  </a:lnTo>
                  <a:lnTo>
                    <a:pt x="3174619" y="472439"/>
                  </a:lnTo>
                  <a:lnTo>
                    <a:pt x="3141980" y="474980"/>
                  </a:lnTo>
                  <a:lnTo>
                    <a:pt x="3131311" y="474725"/>
                  </a:lnTo>
                  <a:lnTo>
                    <a:pt x="3091180" y="467995"/>
                  </a:lnTo>
                  <a:lnTo>
                    <a:pt x="3053588" y="454278"/>
                  </a:lnTo>
                  <a:lnTo>
                    <a:pt x="3045841" y="451358"/>
                  </a:lnTo>
                  <a:lnTo>
                    <a:pt x="3038856" y="449199"/>
                  </a:lnTo>
                  <a:lnTo>
                    <a:pt x="3032633" y="447928"/>
                  </a:lnTo>
                  <a:lnTo>
                    <a:pt x="3027045" y="447548"/>
                  </a:lnTo>
                  <a:lnTo>
                    <a:pt x="3021330" y="447548"/>
                  </a:lnTo>
                  <a:lnTo>
                    <a:pt x="2992882" y="474725"/>
                  </a:lnTo>
                  <a:lnTo>
                    <a:pt x="2980563" y="474725"/>
                  </a:lnTo>
                  <a:lnTo>
                    <a:pt x="2980563" y="303275"/>
                  </a:lnTo>
                  <a:lnTo>
                    <a:pt x="2992882" y="303275"/>
                  </a:lnTo>
                  <a:lnTo>
                    <a:pt x="3001898" y="337312"/>
                  </a:lnTo>
                  <a:lnTo>
                    <a:pt x="3014472" y="367030"/>
                  </a:lnTo>
                  <a:lnTo>
                    <a:pt x="3049651" y="413638"/>
                  </a:lnTo>
                  <a:lnTo>
                    <a:pt x="3093339" y="442087"/>
                  </a:lnTo>
                  <a:lnTo>
                    <a:pt x="3140202" y="451612"/>
                  </a:lnTo>
                  <a:lnTo>
                    <a:pt x="3157982" y="450342"/>
                  </a:lnTo>
                  <a:lnTo>
                    <a:pt x="3200019" y="431164"/>
                  </a:lnTo>
                  <a:lnTo>
                    <a:pt x="3220847" y="396748"/>
                  </a:lnTo>
                  <a:lnTo>
                    <a:pt x="3222244" y="383667"/>
                  </a:lnTo>
                  <a:lnTo>
                    <a:pt x="3221735" y="375665"/>
                  </a:lnTo>
                  <a:lnTo>
                    <a:pt x="3202940" y="337820"/>
                  </a:lnTo>
                  <a:lnTo>
                    <a:pt x="3163697" y="308228"/>
                  </a:lnTo>
                  <a:lnTo>
                    <a:pt x="3126232" y="288544"/>
                  </a:lnTo>
                  <a:lnTo>
                    <a:pt x="3097403" y="273938"/>
                  </a:lnTo>
                  <a:lnTo>
                    <a:pt x="3052826" y="248031"/>
                  </a:lnTo>
                  <a:lnTo>
                    <a:pt x="3013075" y="213995"/>
                  </a:lnTo>
                  <a:lnTo>
                    <a:pt x="2989072" y="175260"/>
                  </a:lnTo>
                  <a:lnTo>
                    <a:pt x="2980817" y="130556"/>
                  </a:lnTo>
                  <a:lnTo>
                    <a:pt x="2983230" y="104394"/>
                  </a:lnTo>
                  <a:lnTo>
                    <a:pt x="3003169" y="58165"/>
                  </a:lnTo>
                  <a:lnTo>
                    <a:pt x="3041904" y="21462"/>
                  </a:lnTo>
                  <a:lnTo>
                    <a:pt x="3092069" y="2412"/>
                  </a:lnTo>
                  <a:lnTo>
                    <a:pt x="3121152" y="0"/>
                  </a:lnTo>
                  <a:close/>
                </a:path>
                <a:path w="4605655" h="474980">
                  <a:moveTo>
                    <a:pt x="1772666" y="0"/>
                  </a:moveTo>
                  <a:lnTo>
                    <a:pt x="1821942" y="5207"/>
                  </a:lnTo>
                  <a:lnTo>
                    <a:pt x="1873884" y="20700"/>
                  </a:lnTo>
                  <a:lnTo>
                    <a:pt x="1887728" y="26035"/>
                  </a:lnTo>
                  <a:lnTo>
                    <a:pt x="1899031" y="29718"/>
                  </a:lnTo>
                  <a:lnTo>
                    <a:pt x="1907413" y="32003"/>
                  </a:lnTo>
                  <a:lnTo>
                    <a:pt x="1913001" y="32765"/>
                  </a:lnTo>
                  <a:lnTo>
                    <a:pt x="1920113" y="32765"/>
                  </a:lnTo>
                  <a:lnTo>
                    <a:pt x="1941830" y="0"/>
                  </a:lnTo>
                  <a:lnTo>
                    <a:pt x="1954910" y="0"/>
                  </a:lnTo>
                  <a:lnTo>
                    <a:pt x="1954910" y="157352"/>
                  </a:lnTo>
                  <a:lnTo>
                    <a:pt x="1941830" y="157352"/>
                  </a:lnTo>
                  <a:lnTo>
                    <a:pt x="1932813" y="128397"/>
                  </a:lnTo>
                  <a:lnTo>
                    <a:pt x="1920620" y="102997"/>
                  </a:lnTo>
                  <a:lnTo>
                    <a:pt x="1886839" y="62992"/>
                  </a:lnTo>
                  <a:lnTo>
                    <a:pt x="1843913" y="38353"/>
                  </a:lnTo>
                  <a:lnTo>
                    <a:pt x="1795780" y="30099"/>
                  </a:lnTo>
                  <a:lnTo>
                    <a:pt x="1774952" y="31623"/>
                  </a:lnTo>
                  <a:lnTo>
                    <a:pt x="1735963" y="43814"/>
                  </a:lnTo>
                  <a:lnTo>
                    <a:pt x="1701165" y="67690"/>
                  </a:lnTo>
                  <a:lnTo>
                    <a:pt x="1675130" y="99695"/>
                  </a:lnTo>
                  <a:lnTo>
                    <a:pt x="1656588" y="144525"/>
                  </a:lnTo>
                  <a:lnTo>
                    <a:pt x="1646046" y="200660"/>
                  </a:lnTo>
                  <a:lnTo>
                    <a:pt x="1644650" y="231012"/>
                  </a:lnTo>
                  <a:lnTo>
                    <a:pt x="1645666" y="260731"/>
                  </a:lnTo>
                  <a:lnTo>
                    <a:pt x="1653285" y="316230"/>
                  </a:lnTo>
                  <a:lnTo>
                    <a:pt x="1668907" y="365378"/>
                  </a:lnTo>
                  <a:lnTo>
                    <a:pt x="1693036" y="403225"/>
                  </a:lnTo>
                  <a:lnTo>
                    <a:pt x="1725930" y="428878"/>
                  </a:lnTo>
                  <a:lnTo>
                    <a:pt x="1768475" y="441578"/>
                  </a:lnTo>
                  <a:lnTo>
                    <a:pt x="1793494" y="443230"/>
                  </a:lnTo>
                  <a:lnTo>
                    <a:pt x="1814448" y="442087"/>
                  </a:lnTo>
                  <a:lnTo>
                    <a:pt x="1853692" y="432688"/>
                  </a:lnTo>
                  <a:lnTo>
                    <a:pt x="1890014" y="413385"/>
                  </a:lnTo>
                  <a:lnTo>
                    <a:pt x="1927606" y="381126"/>
                  </a:lnTo>
                  <a:lnTo>
                    <a:pt x="1947164" y="359790"/>
                  </a:lnTo>
                  <a:lnTo>
                    <a:pt x="1947164" y="399034"/>
                  </a:lnTo>
                  <a:lnTo>
                    <a:pt x="1908175" y="433450"/>
                  </a:lnTo>
                  <a:lnTo>
                    <a:pt x="1867661" y="456819"/>
                  </a:lnTo>
                  <a:lnTo>
                    <a:pt x="1822704" y="470281"/>
                  </a:lnTo>
                  <a:lnTo>
                    <a:pt x="1771015" y="474725"/>
                  </a:lnTo>
                  <a:lnTo>
                    <a:pt x="1735708" y="472948"/>
                  </a:lnTo>
                  <a:lnTo>
                    <a:pt x="1671066" y="458343"/>
                  </a:lnTo>
                  <a:lnTo>
                    <a:pt x="1615313" y="429387"/>
                  </a:lnTo>
                  <a:lnTo>
                    <a:pt x="1571752" y="387603"/>
                  </a:lnTo>
                  <a:lnTo>
                    <a:pt x="1541398" y="334137"/>
                  </a:lnTo>
                  <a:lnTo>
                    <a:pt x="1526032" y="276098"/>
                  </a:lnTo>
                  <a:lnTo>
                    <a:pt x="1524127" y="245618"/>
                  </a:lnTo>
                  <a:lnTo>
                    <a:pt x="1526285" y="213613"/>
                  </a:lnTo>
                  <a:lnTo>
                    <a:pt x="1543304" y="152019"/>
                  </a:lnTo>
                  <a:lnTo>
                    <a:pt x="1576578" y="94996"/>
                  </a:lnTo>
                  <a:lnTo>
                    <a:pt x="1622552" y="49784"/>
                  </a:lnTo>
                  <a:lnTo>
                    <a:pt x="1679194" y="18034"/>
                  </a:lnTo>
                  <a:lnTo>
                    <a:pt x="1740534" y="2032"/>
                  </a:lnTo>
                  <a:lnTo>
                    <a:pt x="1772666" y="0"/>
                  </a:lnTo>
                  <a:close/>
                </a:path>
                <a:path w="4605655" h="474980">
                  <a:moveTo>
                    <a:pt x="248412" y="0"/>
                  </a:moveTo>
                  <a:lnTo>
                    <a:pt x="297688" y="5207"/>
                  </a:lnTo>
                  <a:lnTo>
                    <a:pt x="349631" y="20700"/>
                  </a:lnTo>
                  <a:lnTo>
                    <a:pt x="363600" y="26035"/>
                  </a:lnTo>
                  <a:lnTo>
                    <a:pt x="374776" y="29718"/>
                  </a:lnTo>
                  <a:lnTo>
                    <a:pt x="383158" y="32003"/>
                  </a:lnTo>
                  <a:lnTo>
                    <a:pt x="388747" y="32765"/>
                  </a:lnTo>
                  <a:lnTo>
                    <a:pt x="395858" y="32765"/>
                  </a:lnTo>
                  <a:lnTo>
                    <a:pt x="417575" y="0"/>
                  </a:lnTo>
                  <a:lnTo>
                    <a:pt x="430656" y="0"/>
                  </a:lnTo>
                  <a:lnTo>
                    <a:pt x="430656" y="157352"/>
                  </a:lnTo>
                  <a:lnTo>
                    <a:pt x="417575" y="157352"/>
                  </a:lnTo>
                  <a:lnTo>
                    <a:pt x="408558" y="128397"/>
                  </a:lnTo>
                  <a:lnTo>
                    <a:pt x="396494" y="102997"/>
                  </a:lnTo>
                  <a:lnTo>
                    <a:pt x="362585" y="62992"/>
                  </a:lnTo>
                  <a:lnTo>
                    <a:pt x="319786" y="38353"/>
                  </a:lnTo>
                  <a:lnTo>
                    <a:pt x="271525" y="30099"/>
                  </a:lnTo>
                  <a:lnTo>
                    <a:pt x="250698" y="31623"/>
                  </a:lnTo>
                  <a:lnTo>
                    <a:pt x="211708" y="43814"/>
                  </a:lnTo>
                  <a:lnTo>
                    <a:pt x="177037" y="67690"/>
                  </a:lnTo>
                  <a:lnTo>
                    <a:pt x="151003" y="99695"/>
                  </a:lnTo>
                  <a:lnTo>
                    <a:pt x="132333" y="144525"/>
                  </a:lnTo>
                  <a:lnTo>
                    <a:pt x="121793" y="200660"/>
                  </a:lnTo>
                  <a:lnTo>
                    <a:pt x="120523" y="231012"/>
                  </a:lnTo>
                  <a:lnTo>
                    <a:pt x="121538" y="260731"/>
                  </a:lnTo>
                  <a:lnTo>
                    <a:pt x="129158" y="316230"/>
                  </a:lnTo>
                  <a:lnTo>
                    <a:pt x="144653" y="365378"/>
                  </a:lnTo>
                  <a:lnTo>
                    <a:pt x="168910" y="403225"/>
                  </a:lnTo>
                  <a:lnTo>
                    <a:pt x="201803" y="428878"/>
                  </a:lnTo>
                  <a:lnTo>
                    <a:pt x="244348" y="441578"/>
                  </a:lnTo>
                  <a:lnTo>
                    <a:pt x="269239" y="443230"/>
                  </a:lnTo>
                  <a:lnTo>
                    <a:pt x="290194" y="442087"/>
                  </a:lnTo>
                  <a:lnTo>
                    <a:pt x="329438" y="432688"/>
                  </a:lnTo>
                  <a:lnTo>
                    <a:pt x="365887" y="413385"/>
                  </a:lnTo>
                  <a:lnTo>
                    <a:pt x="403479" y="381126"/>
                  </a:lnTo>
                  <a:lnTo>
                    <a:pt x="422910" y="359790"/>
                  </a:lnTo>
                  <a:lnTo>
                    <a:pt x="422910" y="399034"/>
                  </a:lnTo>
                  <a:lnTo>
                    <a:pt x="384048" y="433450"/>
                  </a:lnTo>
                  <a:lnTo>
                    <a:pt x="343407" y="456819"/>
                  </a:lnTo>
                  <a:lnTo>
                    <a:pt x="298576" y="470281"/>
                  </a:lnTo>
                  <a:lnTo>
                    <a:pt x="246761" y="474725"/>
                  </a:lnTo>
                  <a:lnTo>
                    <a:pt x="211455" y="472948"/>
                  </a:lnTo>
                  <a:lnTo>
                    <a:pt x="146938" y="458343"/>
                  </a:lnTo>
                  <a:lnTo>
                    <a:pt x="91058" y="429387"/>
                  </a:lnTo>
                  <a:lnTo>
                    <a:pt x="47498" y="387603"/>
                  </a:lnTo>
                  <a:lnTo>
                    <a:pt x="17144" y="334137"/>
                  </a:lnTo>
                  <a:lnTo>
                    <a:pt x="1905" y="276098"/>
                  </a:lnTo>
                  <a:lnTo>
                    <a:pt x="0" y="245618"/>
                  </a:lnTo>
                  <a:lnTo>
                    <a:pt x="2158" y="213613"/>
                  </a:lnTo>
                  <a:lnTo>
                    <a:pt x="19050" y="152019"/>
                  </a:lnTo>
                  <a:lnTo>
                    <a:pt x="52450" y="94996"/>
                  </a:lnTo>
                  <a:lnTo>
                    <a:pt x="98298" y="49784"/>
                  </a:lnTo>
                  <a:lnTo>
                    <a:pt x="155067" y="18034"/>
                  </a:lnTo>
                  <a:lnTo>
                    <a:pt x="216407" y="2032"/>
                  </a:lnTo>
                  <a:lnTo>
                    <a:pt x="248412" y="0"/>
                  </a:lnTo>
                  <a:close/>
                </a:path>
              </a:pathLst>
            </a:custGeom>
            <a:ln w="10668">
              <a:solidFill>
                <a:srgbClr val="B433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8029815" y="457200"/>
            <a:ext cx="1046949" cy="760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0491" y="1729867"/>
            <a:ext cx="846899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Biomedical polymers </a:t>
            </a:r>
            <a:r>
              <a:rPr sz="2800" spc="-5" dirty="0">
                <a:latin typeface="Times New Roman"/>
                <a:cs typeface="Times New Roman"/>
              </a:rPr>
              <a:t>are </a:t>
            </a:r>
            <a:r>
              <a:rPr sz="2800" spc="-10" dirty="0">
                <a:latin typeface="Times New Roman"/>
                <a:cs typeface="Times New Roman"/>
              </a:rPr>
              <a:t>essentially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spc="-10" dirty="0">
                <a:latin typeface="Times New Roman"/>
                <a:cs typeface="Times New Roman"/>
              </a:rPr>
              <a:t>biomaterial, that </a:t>
            </a:r>
            <a:r>
              <a:rPr sz="2800" spc="-15" dirty="0">
                <a:latin typeface="Times New Roman"/>
                <a:cs typeface="Times New Roman"/>
              </a:rPr>
              <a:t>is  </a:t>
            </a:r>
            <a:r>
              <a:rPr sz="2800" spc="-10" dirty="0">
                <a:latin typeface="Times New Roman"/>
                <a:cs typeface="Times New Roman"/>
              </a:rPr>
              <a:t>used and adapted </a:t>
            </a:r>
            <a:r>
              <a:rPr sz="2800" spc="-5" dirty="0">
                <a:latin typeface="Times New Roman"/>
                <a:cs typeface="Times New Roman"/>
              </a:rPr>
              <a:t>for a </a:t>
            </a:r>
            <a:r>
              <a:rPr sz="2800" spc="-10" dirty="0">
                <a:latin typeface="Times New Roman"/>
                <a:cs typeface="Times New Roman"/>
              </a:rPr>
              <a:t>medical application. Biomedical  </a:t>
            </a:r>
            <a:r>
              <a:rPr sz="2800" spc="-5" dirty="0">
                <a:latin typeface="Times New Roman"/>
                <a:cs typeface="Times New Roman"/>
              </a:rPr>
              <a:t>polymer </a:t>
            </a:r>
            <a:r>
              <a:rPr sz="2800" spc="-25" dirty="0">
                <a:latin typeface="Times New Roman"/>
                <a:cs typeface="Times New Roman"/>
              </a:rPr>
              <a:t>can </a:t>
            </a:r>
            <a:r>
              <a:rPr sz="2800" spc="-5" dirty="0">
                <a:latin typeface="Times New Roman"/>
                <a:cs typeface="Times New Roman"/>
              </a:rPr>
              <a:t>have a </a:t>
            </a:r>
            <a:r>
              <a:rPr sz="2800" spc="-10" dirty="0">
                <a:latin typeface="Times New Roman"/>
                <a:cs typeface="Times New Roman"/>
              </a:rPr>
              <a:t>beginning functional, such </a:t>
            </a:r>
            <a:r>
              <a:rPr sz="2800" spc="-15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being  </a:t>
            </a:r>
            <a:r>
              <a:rPr sz="2800" spc="-15" dirty="0">
                <a:latin typeface="Times New Roman"/>
                <a:cs typeface="Times New Roman"/>
              </a:rPr>
              <a:t>used </a:t>
            </a:r>
            <a:r>
              <a:rPr sz="280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a heart </a:t>
            </a:r>
            <a:r>
              <a:rPr sz="2800" spc="-10" dirty="0">
                <a:latin typeface="Times New Roman"/>
                <a:cs typeface="Times New Roman"/>
              </a:rPr>
              <a:t>valve and </a:t>
            </a:r>
            <a:r>
              <a:rPr sz="2800" dirty="0">
                <a:latin typeface="Times New Roman"/>
                <a:cs typeface="Times New Roman"/>
              </a:rPr>
              <a:t>more </a:t>
            </a:r>
            <a:r>
              <a:rPr sz="2800" spc="-10" dirty="0">
                <a:latin typeface="Times New Roman"/>
                <a:cs typeface="Times New Roman"/>
              </a:rPr>
              <a:t>interactive </a:t>
            </a:r>
            <a:r>
              <a:rPr sz="2800" spc="-5" dirty="0">
                <a:latin typeface="Times New Roman"/>
                <a:cs typeface="Times New Roman"/>
              </a:rPr>
              <a:t>purpose </a:t>
            </a:r>
            <a:r>
              <a:rPr sz="2800" spc="-10" dirty="0">
                <a:latin typeface="Times New Roman"/>
                <a:cs typeface="Times New Roman"/>
              </a:rPr>
              <a:t>such  </a:t>
            </a:r>
            <a:r>
              <a:rPr sz="2800" spc="-15" dirty="0">
                <a:latin typeface="Times New Roman"/>
                <a:cs typeface="Times New Roman"/>
              </a:rPr>
              <a:t>as </a:t>
            </a:r>
            <a:r>
              <a:rPr sz="2800" spc="-5" dirty="0">
                <a:latin typeface="Times New Roman"/>
                <a:cs typeface="Times New Roman"/>
              </a:rPr>
              <a:t>hydroxyapatite </a:t>
            </a:r>
            <a:r>
              <a:rPr sz="2800" spc="-10" dirty="0">
                <a:latin typeface="Times New Roman"/>
                <a:cs typeface="Times New Roman"/>
              </a:rPr>
              <a:t>coated in implant and such implants </a:t>
            </a:r>
            <a:r>
              <a:rPr sz="2800" spc="-5" dirty="0">
                <a:latin typeface="Times New Roman"/>
                <a:cs typeface="Times New Roman"/>
              </a:rPr>
              <a:t>are  </a:t>
            </a:r>
            <a:r>
              <a:rPr sz="2800" spc="-10" dirty="0">
                <a:latin typeface="Times New Roman"/>
                <a:cs typeface="Times New Roman"/>
              </a:rPr>
              <a:t>lunching </a:t>
            </a:r>
            <a:r>
              <a:rPr sz="2800" spc="-5" dirty="0">
                <a:latin typeface="Times New Roman"/>
                <a:cs typeface="Times New Roman"/>
              </a:rPr>
              <a:t>upwards </a:t>
            </a:r>
            <a:r>
              <a:rPr sz="2800" spc="-10" dirty="0">
                <a:latin typeface="Times New Roman"/>
                <a:cs typeface="Times New Roman"/>
              </a:rPr>
              <a:t>of </a:t>
            </a:r>
            <a:r>
              <a:rPr sz="2800" spc="-5" dirty="0">
                <a:latin typeface="Times New Roman"/>
                <a:cs typeface="Times New Roman"/>
              </a:rPr>
              <a:t>twenty </a:t>
            </a:r>
            <a:r>
              <a:rPr sz="2800" spc="-65" dirty="0">
                <a:latin typeface="Times New Roman"/>
                <a:cs typeface="Times New Roman"/>
              </a:rPr>
              <a:t>year. </a:t>
            </a:r>
            <a:r>
              <a:rPr sz="2800" spc="-10" dirty="0">
                <a:latin typeface="Times New Roman"/>
                <a:cs typeface="Times New Roman"/>
              </a:rPr>
              <a:t>Many prostheses </a:t>
            </a:r>
            <a:r>
              <a:rPr sz="2800" spc="-25" dirty="0">
                <a:latin typeface="Times New Roman"/>
                <a:cs typeface="Times New Roman"/>
              </a:rPr>
              <a:t>and  </a:t>
            </a:r>
            <a:r>
              <a:rPr sz="2800" spc="-10" dirty="0">
                <a:latin typeface="Times New Roman"/>
                <a:cs typeface="Times New Roman"/>
              </a:rPr>
              <a:t>implants </a:t>
            </a:r>
            <a:r>
              <a:rPr sz="2800" spc="-15" dirty="0">
                <a:latin typeface="Times New Roman"/>
                <a:cs typeface="Times New Roman"/>
              </a:rPr>
              <a:t>made </a:t>
            </a:r>
            <a:r>
              <a:rPr sz="2800" dirty="0">
                <a:latin typeface="Times New Roman"/>
                <a:cs typeface="Times New Roman"/>
              </a:rPr>
              <a:t>from </a:t>
            </a:r>
            <a:r>
              <a:rPr sz="2800" spc="-5" dirty="0">
                <a:latin typeface="Times New Roman"/>
                <a:cs typeface="Times New Roman"/>
              </a:rPr>
              <a:t>polymers have </a:t>
            </a:r>
            <a:r>
              <a:rPr sz="2800" spc="-10" dirty="0">
                <a:latin typeface="Times New Roman"/>
                <a:cs typeface="Times New Roman"/>
              </a:rPr>
              <a:t>been in </a:t>
            </a:r>
            <a:r>
              <a:rPr sz="2800" spc="-5" dirty="0">
                <a:latin typeface="Times New Roman"/>
                <a:cs typeface="Times New Roman"/>
              </a:rPr>
              <a:t>use for the </a:t>
            </a:r>
            <a:r>
              <a:rPr sz="2800" spc="-15" dirty="0">
                <a:latin typeface="Times New Roman"/>
                <a:cs typeface="Times New Roman"/>
              </a:rPr>
              <a:t>last  </a:t>
            </a:r>
            <a:r>
              <a:rPr sz="2800" spc="-5" dirty="0">
                <a:latin typeface="Times New Roman"/>
                <a:cs typeface="Times New Roman"/>
              </a:rPr>
              <a:t>three </a:t>
            </a:r>
            <a:r>
              <a:rPr sz="2800" spc="-10" dirty="0">
                <a:latin typeface="Times New Roman"/>
                <a:cs typeface="Times New Roman"/>
              </a:rPr>
              <a:t>decades and </a:t>
            </a:r>
            <a:r>
              <a:rPr sz="2800" spc="-5" dirty="0">
                <a:latin typeface="Times New Roman"/>
                <a:cs typeface="Times New Roman"/>
              </a:rPr>
              <a:t>there </a:t>
            </a:r>
            <a:r>
              <a:rPr sz="2800" spc="-10" dirty="0">
                <a:latin typeface="Times New Roman"/>
                <a:cs typeface="Times New Roman"/>
              </a:rPr>
              <a:t>is </a:t>
            </a:r>
            <a:r>
              <a:rPr sz="2800" spc="-5" dirty="0">
                <a:latin typeface="Times New Roman"/>
                <a:cs typeface="Times New Roman"/>
              </a:rPr>
              <a:t>a </a:t>
            </a:r>
            <a:r>
              <a:rPr sz="2800" spc="-10" dirty="0">
                <a:latin typeface="Times New Roman"/>
                <a:cs typeface="Times New Roman"/>
              </a:rPr>
              <a:t>continuous </a:t>
            </a:r>
            <a:r>
              <a:rPr sz="2800" spc="-5" dirty="0">
                <a:latin typeface="Times New Roman"/>
                <a:cs typeface="Times New Roman"/>
              </a:rPr>
              <a:t>search </a:t>
            </a:r>
            <a:r>
              <a:rPr sz="2800" spc="-10" dirty="0">
                <a:latin typeface="Times New Roman"/>
                <a:cs typeface="Times New Roman"/>
              </a:rPr>
              <a:t>for </a:t>
            </a:r>
            <a:r>
              <a:rPr sz="2800" spc="-5" dirty="0">
                <a:latin typeface="Times New Roman"/>
                <a:cs typeface="Times New Roman"/>
              </a:rPr>
              <a:t>more  </a:t>
            </a:r>
            <a:r>
              <a:rPr sz="2800" spc="-10" dirty="0">
                <a:latin typeface="Times New Roman"/>
                <a:cs typeface="Times New Roman"/>
              </a:rPr>
              <a:t>biocompatible </a:t>
            </a:r>
            <a:r>
              <a:rPr sz="2800" spc="-5" dirty="0">
                <a:latin typeface="Times New Roman"/>
                <a:cs typeface="Times New Roman"/>
              </a:rPr>
              <a:t>and stronger polymer prosthetic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materials.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4983" y="0"/>
              <a:ext cx="8128634" cy="6858000"/>
            </a:xfrm>
            <a:custGeom>
              <a:avLst/>
              <a:gdLst/>
              <a:ahLst/>
              <a:cxnLst/>
              <a:rect l="l" t="t" r="r" b="b"/>
              <a:pathLst>
                <a:path w="8128634" h="6858000">
                  <a:moveTo>
                    <a:pt x="812863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8634" y="6858000"/>
                  </a:lnTo>
                  <a:lnTo>
                    <a:pt x="81286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5736" y="0"/>
              <a:ext cx="155447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144000" cy="685799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9163" y="710183"/>
              <a:ext cx="8619744" cy="12237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3736" y="0"/>
              <a:ext cx="8610600" cy="118872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359" y="0"/>
              <a:ext cx="8531352" cy="11170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7323" y="434340"/>
              <a:ext cx="7572756" cy="454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60672" y="2554300"/>
            <a:ext cx="1955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FF00"/>
                </a:solidFill>
                <a:latin typeface="Times New Roman"/>
                <a:cs typeface="Times New Roman"/>
              </a:rPr>
              <a:t>compound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8153527" y="2561031"/>
            <a:ext cx="915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FF00"/>
                </a:solidFill>
                <a:latin typeface="Times New Roman"/>
                <a:cs typeface="Times New Roman"/>
              </a:rPr>
              <a:t>from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185408" y="2554300"/>
            <a:ext cx="15995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FF00"/>
                </a:solidFill>
                <a:latin typeface="Times New Roman"/>
                <a:cs typeface="Times New Roman"/>
              </a:rPr>
              <a:t>obtained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8130" y="2554300"/>
            <a:ext cx="3397250" cy="1123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367665" algn="l"/>
              </a:tabLst>
            </a:pPr>
            <a:r>
              <a:rPr sz="3600" dirty="0">
                <a:solidFill>
                  <a:srgbClr val="00FF00"/>
                </a:solidFill>
                <a:latin typeface="Times New Roman"/>
                <a:cs typeface="Times New Roman"/>
              </a:rPr>
              <a:t>Macro</a:t>
            </a:r>
            <a:r>
              <a:rPr sz="3600" spc="-15" dirty="0">
                <a:solidFill>
                  <a:srgbClr val="00FF00"/>
                </a:solidFill>
                <a:latin typeface="Times New Roman"/>
                <a:cs typeface="Times New Roman"/>
              </a:rPr>
              <a:t>m</a:t>
            </a:r>
            <a:r>
              <a:rPr sz="3600" dirty="0">
                <a:solidFill>
                  <a:srgbClr val="00FF00"/>
                </a:solidFill>
                <a:latin typeface="Times New Roman"/>
                <a:cs typeface="Times New Roman"/>
              </a:rPr>
              <a:t>o</a:t>
            </a:r>
            <a:r>
              <a:rPr sz="3600" spc="-5" dirty="0">
                <a:solidFill>
                  <a:srgbClr val="00FF00"/>
                </a:solidFill>
                <a:latin typeface="Times New Roman"/>
                <a:cs typeface="Times New Roman"/>
              </a:rPr>
              <a:t>l</a:t>
            </a:r>
            <a:r>
              <a:rPr sz="3600" spc="-15" dirty="0">
                <a:solidFill>
                  <a:srgbClr val="00FF00"/>
                </a:solidFill>
                <a:latin typeface="Times New Roman"/>
                <a:cs typeface="Times New Roman"/>
              </a:rPr>
              <a:t>e</a:t>
            </a:r>
            <a:r>
              <a:rPr sz="3600" dirty="0">
                <a:solidFill>
                  <a:srgbClr val="00FF00"/>
                </a:solidFill>
                <a:latin typeface="Times New Roman"/>
                <a:cs typeface="Times New Roman"/>
              </a:rPr>
              <a:t>cul</a:t>
            </a:r>
            <a:r>
              <a:rPr sz="3600" spc="-15" dirty="0">
                <a:solidFill>
                  <a:srgbClr val="00FF00"/>
                </a:solidFill>
                <a:latin typeface="Times New Roman"/>
                <a:cs typeface="Times New Roman"/>
              </a:rPr>
              <a:t>a</a:t>
            </a:r>
            <a:r>
              <a:rPr sz="3600" dirty="0">
                <a:solidFill>
                  <a:srgbClr val="00FF00"/>
                </a:solidFill>
                <a:latin typeface="Times New Roman"/>
                <a:cs typeface="Times New Roman"/>
              </a:rPr>
              <a:t>r  natural</a:t>
            </a:r>
            <a:r>
              <a:rPr sz="3600" spc="-25" dirty="0">
                <a:solidFill>
                  <a:srgbClr val="00FF00"/>
                </a:solidFill>
                <a:latin typeface="Times New Roman"/>
                <a:cs typeface="Times New Roman"/>
              </a:rPr>
              <a:t> </a:t>
            </a:r>
            <a:r>
              <a:rPr sz="3600" dirty="0">
                <a:solidFill>
                  <a:srgbClr val="00FF00"/>
                </a:solidFill>
                <a:latin typeface="Times New Roman"/>
                <a:cs typeface="Times New Roman"/>
              </a:rPr>
              <a:t>origin.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130" y="4750434"/>
            <a:ext cx="89896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SzPct val="94444"/>
              <a:buFont typeface="Wingdings"/>
              <a:buChar char=""/>
              <a:tabLst>
                <a:tab pos="367030" algn="l"/>
                <a:tab pos="2433320" algn="l"/>
                <a:tab pos="3882390" algn="l"/>
                <a:tab pos="4339590" algn="l"/>
                <a:tab pos="7680959" algn="l"/>
              </a:tabLst>
            </a:pPr>
            <a:r>
              <a:rPr sz="3600" dirty="0">
                <a:solidFill>
                  <a:srgbClr val="FFFF00"/>
                </a:solidFill>
                <a:latin typeface="Times New Roman"/>
                <a:cs typeface="Times New Roman"/>
              </a:rPr>
              <a:t>Che</a:t>
            </a:r>
            <a:r>
              <a:rPr sz="3600" spc="-10" dirty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sz="3600" spc="-20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3600" spc="-5" dirty="0">
                <a:solidFill>
                  <a:srgbClr val="FFFF00"/>
                </a:solidFill>
                <a:latin typeface="Times New Roman"/>
                <a:cs typeface="Times New Roman"/>
              </a:rPr>
              <a:t>ca</a:t>
            </a:r>
            <a:r>
              <a:rPr sz="3600" dirty="0">
                <a:solidFill>
                  <a:srgbClr val="FFFF00"/>
                </a:solidFill>
                <a:latin typeface="Times New Roman"/>
                <a:cs typeface="Times New Roman"/>
              </a:rPr>
              <a:t>l	nature	-	polysacchar</a:t>
            </a:r>
            <a:r>
              <a:rPr sz="3600" spc="-1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3600" spc="-5" dirty="0">
                <a:solidFill>
                  <a:srgbClr val="FFFF00"/>
                </a:solidFill>
                <a:latin typeface="Times New Roman"/>
                <a:cs typeface="Times New Roman"/>
              </a:rPr>
              <a:t>des,</a:t>
            </a:r>
            <a:r>
              <a:rPr sz="3600" dirty="0">
                <a:solidFill>
                  <a:srgbClr val="FFFF00"/>
                </a:solidFill>
                <a:latin typeface="Times New Roman"/>
                <a:cs typeface="Times New Roman"/>
              </a:rPr>
              <a:t>	protein  and </a:t>
            </a:r>
            <a:r>
              <a:rPr sz="3600" spc="-5" dirty="0">
                <a:solidFill>
                  <a:srgbClr val="FFFF00"/>
                </a:solidFill>
                <a:latin typeface="Times New Roman"/>
                <a:cs typeface="Times New Roman"/>
              </a:rPr>
              <a:t>bacterial</a:t>
            </a:r>
            <a:r>
              <a:rPr sz="3600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600" spc="-5" dirty="0">
                <a:solidFill>
                  <a:srgbClr val="FFFF00"/>
                </a:solidFill>
                <a:latin typeface="Times New Roman"/>
                <a:cs typeface="Times New Roman"/>
              </a:rPr>
              <a:t>polyesters.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4983" y="0"/>
              <a:ext cx="8128634" cy="6858000"/>
            </a:xfrm>
            <a:custGeom>
              <a:avLst/>
              <a:gdLst/>
              <a:ahLst/>
              <a:cxnLst/>
              <a:rect l="l" t="t" r="r" b="b"/>
              <a:pathLst>
                <a:path w="8128634" h="6858000">
                  <a:moveTo>
                    <a:pt x="8128634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8128634" y="6858000"/>
                  </a:lnTo>
                  <a:lnTo>
                    <a:pt x="81286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35736" y="0"/>
              <a:ext cx="155447" cy="6857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4983" y="0"/>
              <a:ext cx="73660" cy="6858000"/>
            </a:xfrm>
            <a:custGeom>
              <a:avLst/>
              <a:gdLst/>
              <a:ahLst/>
              <a:cxnLst/>
              <a:rect l="l" t="t" r="r" b="b"/>
              <a:pathLst>
                <a:path w="73659" h="6858000">
                  <a:moveTo>
                    <a:pt x="73152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3152" y="6858000"/>
                  </a:lnTo>
                  <a:lnTo>
                    <a:pt x="731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24000" y="685800"/>
              <a:ext cx="7162800" cy="5524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1066596" y="1359549"/>
            <a:ext cx="7261225" cy="389699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695"/>
              </a:spcBef>
              <a:buClr>
                <a:srgbClr val="B83B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Flexibility;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Resistance to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biochemical</a:t>
            </a:r>
            <a:r>
              <a:rPr sz="2800" spc="-1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attack;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5"/>
              </a:spcBef>
              <a:buClr>
                <a:srgbClr val="B83B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Good</a:t>
            </a:r>
            <a:r>
              <a:rPr sz="2800" spc="-3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66"/>
                </a:solidFill>
                <a:latin typeface="Times New Roman"/>
                <a:cs typeface="Times New Roman"/>
              </a:rPr>
              <a:t>biocompatibility;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Light</a:t>
            </a:r>
            <a:r>
              <a:rPr sz="2800" spc="-5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weight;</a:t>
            </a:r>
            <a:endParaRPr sz="2800" dirty="0">
              <a:latin typeface="Times New Roman"/>
              <a:cs typeface="Times New Roman"/>
            </a:endParaRPr>
          </a:p>
          <a:p>
            <a:pPr marL="295910" marR="38100" indent="-283845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0" dirty="0">
                <a:solidFill>
                  <a:srgbClr val="FF0066"/>
                </a:solidFill>
                <a:latin typeface="Times New Roman"/>
                <a:cs typeface="Times New Roman"/>
              </a:rPr>
              <a:t>Available </a:t>
            </a:r>
            <a:r>
              <a:rPr sz="2800" spc="-10" dirty="0">
                <a:solidFill>
                  <a:srgbClr val="FF0066"/>
                </a:solidFill>
                <a:latin typeface="Times New Roman"/>
                <a:cs typeface="Times New Roman"/>
              </a:rPr>
              <a:t>in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a wide variety of compositions with  adequate physical and </a:t>
            </a:r>
            <a:r>
              <a:rPr sz="2800" spc="-20" dirty="0">
                <a:solidFill>
                  <a:srgbClr val="FF0066"/>
                </a:solidFill>
                <a:latin typeface="Times New Roman"/>
                <a:cs typeface="Times New Roman"/>
              </a:rPr>
              <a:t>mechanical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properties</a:t>
            </a:r>
            <a:r>
              <a:rPr sz="2800" spc="-9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and</a:t>
            </a:r>
            <a:endParaRPr sz="2800" dirty="0">
              <a:latin typeface="Times New Roman"/>
              <a:cs typeface="Times New Roman"/>
            </a:endParaRPr>
          </a:p>
          <a:p>
            <a:pPr marL="295910" marR="5080" indent="-283845">
              <a:lnSpc>
                <a:spcPct val="100000"/>
              </a:lnSpc>
              <a:spcBef>
                <a:spcPts val="600"/>
              </a:spcBef>
              <a:buClr>
                <a:srgbClr val="B83B68"/>
              </a:buClr>
              <a:buSzPct val="80357"/>
              <a:buFont typeface="Wingdings"/>
              <a:buChar char=""/>
              <a:tabLst>
                <a:tab pos="296545" algn="l"/>
                <a:tab pos="1009015" algn="l"/>
                <a:tab pos="1485900" algn="l"/>
                <a:tab pos="2457450" algn="l"/>
                <a:tab pos="4554220" algn="l"/>
                <a:tab pos="5250815" algn="l"/>
                <a:tab pos="6616700" algn="l"/>
              </a:tabLst>
            </a:pPr>
            <a:r>
              <a:rPr sz="2800" spc="-25" dirty="0">
                <a:solidFill>
                  <a:srgbClr val="0000CC"/>
                </a:solidFill>
                <a:latin typeface="Times New Roman"/>
                <a:cs typeface="Times New Roman"/>
              </a:rPr>
              <a:t>Ca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b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si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y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45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10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factured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to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p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odu</a:t>
            </a:r>
            <a:r>
              <a:rPr sz="2800" spc="-35" dirty="0">
                <a:solidFill>
                  <a:srgbClr val="0000CC"/>
                </a:solidFill>
                <a:latin typeface="Times New Roman"/>
                <a:cs typeface="Times New Roman"/>
              </a:rPr>
              <a:t>c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ts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with  the desired</a:t>
            </a:r>
            <a:r>
              <a:rPr sz="2800" spc="-10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shape.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6571" y="353059"/>
            <a:ext cx="580326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55" dirty="0">
                <a:solidFill>
                  <a:srgbClr val="001F5F"/>
                </a:solidFill>
              </a:rPr>
              <a:t>Properties </a:t>
            </a:r>
            <a:r>
              <a:rPr sz="3300" spc="-175" dirty="0">
                <a:solidFill>
                  <a:srgbClr val="001F5F"/>
                </a:solidFill>
              </a:rPr>
              <a:t>Of </a:t>
            </a:r>
            <a:r>
              <a:rPr sz="3300" spc="-165" dirty="0">
                <a:solidFill>
                  <a:srgbClr val="001F5F"/>
                </a:solidFill>
              </a:rPr>
              <a:t>Biomedical</a:t>
            </a:r>
            <a:r>
              <a:rPr sz="3300" spc="-265" dirty="0">
                <a:solidFill>
                  <a:srgbClr val="001F5F"/>
                </a:solidFill>
              </a:rPr>
              <a:t> </a:t>
            </a:r>
            <a:r>
              <a:rPr sz="3300" spc="-215" dirty="0">
                <a:solidFill>
                  <a:srgbClr val="001F5F"/>
                </a:solidFill>
              </a:rPr>
              <a:t>Polymers</a:t>
            </a:r>
            <a:endParaRPr sz="3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4347" y="533527"/>
            <a:ext cx="2537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001F5F"/>
                </a:solidFill>
                <a:latin typeface="Times New Roman"/>
                <a:cs typeface="Times New Roman"/>
              </a:rPr>
              <a:t>Classification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06788" y="1554480"/>
            <a:ext cx="3080385" cy="2239010"/>
            <a:chOff x="3006788" y="1554480"/>
            <a:chExt cx="3080385" cy="2239010"/>
          </a:xfrm>
        </p:grpSpPr>
        <p:sp>
          <p:nvSpPr>
            <p:cNvPr id="4" name="object 4"/>
            <p:cNvSpPr/>
            <p:nvPr/>
          </p:nvSpPr>
          <p:spPr>
            <a:xfrm>
              <a:off x="3019806" y="3103626"/>
              <a:ext cx="2846705" cy="676910"/>
            </a:xfrm>
            <a:custGeom>
              <a:avLst/>
              <a:gdLst/>
              <a:ahLst/>
              <a:cxnLst/>
              <a:rect l="l" t="t" r="r" b="b"/>
              <a:pathLst>
                <a:path w="2846704" h="676910">
                  <a:moveTo>
                    <a:pt x="1423161" y="0"/>
                  </a:moveTo>
                  <a:lnTo>
                    <a:pt x="1423161" y="461010"/>
                  </a:lnTo>
                  <a:lnTo>
                    <a:pt x="2846323" y="461010"/>
                  </a:lnTo>
                  <a:lnTo>
                    <a:pt x="2846323" y="676529"/>
                  </a:lnTo>
                </a:path>
                <a:path w="2846704" h="676910">
                  <a:moveTo>
                    <a:pt x="1423161" y="0"/>
                  </a:moveTo>
                  <a:lnTo>
                    <a:pt x="1423161" y="461010"/>
                  </a:lnTo>
                  <a:lnTo>
                    <a:pt x="0" y="461010"/>
                  </a:lnTo>
                  <a:lnTo>
                    <a:pt x="0" y="676529"/>
                  </a:lnTo>
                </a:path>
              </a:pathLst>
            </a:custGeom>
            <a:ln w="25908">
              <a:solidFill>
                <a:srgbClr val="922D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82112" y="1554480"/>
              <a:ext cx="2503932" cy="1656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00044" y="1792224"/>
              <a:ext cx="2686812" cy="166725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717163" y="2145283"/>
            <a:ext cx="1968500" cy="933450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69545" marR="5080" indent="-157480">
              <a:lnSpc>
                <a:spcPts val="3300"/>
              </a:lnSpc>
              <a:spcBef>
                <a:spcPts val="665"/>
              </a:spcBef>
            </a:pPr>
            <a:r>
              <a:rPr sz="3200" b="1" dirty="0">
                <a:latin typeface="Times New Roman"/>
                <a:cs typeface="Times New Roman"/>
              </a:rPr>
              <a:t>Biom</a:t>
            </a:r>
            <a:r>
              <a:rPr sz="3200" b="1" spc="5" dirty="0">
                <a:latin typeface="Times New Roman"/>
                <a:cs typeface="Times New Roman"/>
              </a:rPr>
              <a:t>e</a:t>
            </a:r>
            <a:r>
              <a:rPr sz="3200" b="1" spc="-20" dirty="0">
                <a:latin typeface="Times New Roman"/>
                <a:cs typeface="Times New Roman"/>
              </a:rPr>
              <a:t>d</a:t>
            </a:r>
            <a:r>
              <a:rPr sz="3200" b="1" dirty="0">
                <a:latin typeface="Times New Roman"/>
                <a:cs typeface="Times New Roman"/>
              </a:rPr>
              <a:t>ical  Polymers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61744" y="3771900"/>
            <a:ext cx="2772410" cy="1905000"/>
            <a:chOff x="1761744" y="3771900"/>
            <a:chExt cx="2772410" cy="1905000"/>
          </a:xfrm>
        </p:grpSpPr>
        <p:sp>
          <p:nvSpPr>
            <p:cNvPr id="9" name="object 9"/>
            <p:cNvSpPr/>
            <p:nvPr/>
          </p:nvSpPr>
          <p:spPr>
            <a:xfrm>
              <a:off x="1761744" y="3771900"/>
              <a:ext cx="2505456" cy="1647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19300" y="4009643"/>
              <a:ext cx="2514600" cy="166725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450719" y="4303014"/>
            <a:ext cx="1653539" cy="9328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135255">
              <a:lnSpc>
                <a:spcPts val="3300"/>
              </a:lnSpc>
              <a:spcBef>
                <a:spcPts val="660"/>
              </a:spcBef>
            </a:pPr>
            <a:r>
              <a:rPr sz="3200" b="1" dirty="0">
                <a:latin typeface="Times New Roman"/>
                <a:cs typeface="Times New Roman"/>
              </a:rPr>
              <a:t>Natural  Pol</a:t>
            </a:r>
            <a:r>
              <a:rPr sz="3200" b="1" spc="5" dirty="0">
                <a:latin typeface="Times New Roman"/>
                <a:cs typeface="Times New Roman"/>
              </a:rPr>
              <a:t>y</a:t>
            </a:r>
            <a:r>
              <a:rPr sz="3200" b="1" dirty="0">
                <a:latin typeface="Times New Roman"/>
                <a:cs typeface="Times New Roman"/>
              </a:rPr>
              <a:t>mers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610100" y="3771900"/>
            <a:ext cx="2772410" cy="1905000"/>
            <a:chOff x="4610100" y="3771900"/>
            <a:chExt cx="2772410" cy="1905000"/>
          </a:xfrm>
        </p:grpSpPr>
        <p:sp>
          <p:nvSpPr>
            <p:cNvPr id="13" name="object 13"/>
            <p:cNvSpPr/>
            <p:nvPr/>
          </p:nvSpPr>
          <p:spPr>
            <a:xfrm>
              <a:off x="4610100" y="3771900"/>
              <a:ext cx="2505455" cy="16474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58511" y="4009643"/>
              <a:ext cx="2523743" cy="166725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98185" y="4303014"/>
            <a:ext cx="1654810" cy="93281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1270">
              <a:lnSpc>
                <a:spcPts val="3300"/>
              </a:lnSpc>
              <a:spcBef>
                <a:spcPts val="660"/>
              </a:spcBef>
            </a:pPr>
            <a:r>
              <a:rPr sz="3200" b="1" dirty="0">
                <a:latin typeface="Times New Roman"/>
                <a:cs typeface="Times New Roman"/>
              </a:rPr>
              <a:t>Synthetic  Polyme</a:t>
            </a:r>
            <a:r>
              <a:rPr sz="3200" b="1" spc="5" dirty="0">
                <a:latin typeface="Times New Roman"/>
                <a:cs typeface="Times New Roman"/>
              </a:rPr>
              <a:t>r</a:t>
            </a:r>
            <a:r>
              <a:rPr sz="3200" b="1" dirty="0"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725015" y="381000"/>
            <a:ext cx="1046949" cy="760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0741" y="3699813"/>
            <a:ext cx="2181225" cy="323215"/>
          </a:xfrm>
          <a:custGeom>
            <a:avLst/>
            <a:gdLst/>
            <a:ahLst/>
            <a:cxnLst/>
            <a:rect l="l" t="t" r="r" b="b"/>
            <a:pathLst>
              <a:path w="2181225" h="323214">
                <a:moveTo>
                  <a:pt x="2124049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2124049" y="322771"/>
                </a:lnTo>
                <a:lnTo>
                  <a:pt x="2149012" y="290180"/>
                </a:lnTo>
                <a:lnTo>
                  <a:pt x="2166843" y="250941"/>
                </a:lnTo>
                <a:lnTo>
                  <a:pt x="2177541" y="207271"/>
                </a:lnTo>
                <a:lnTo>
                  <a:pt x="2181108" y="161385"/>
                </a:lnTo>
                <a:lnTo>
                  <a:pt x="2177541" y="115500"/>
                </a:lnTo>
                <a:lnTo>
                  <a:pt x="2166843" y="71830"/>
                </a:lnTo>
                <a:lnTo>
                  <a:pt x="2149012" y="32591"/>
                </a:lnTo>
                <a:lnTo>
                  <a:pt x="2124049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5126" y="748664"/>
            <a:ext cx="7914640" cy="5657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63650" algn="l"/>
                <a:tab pos="2862580" algn="l"/>
                <a:tab pos="3344545" algn="l"/>
                <a:tab pos="4943475" algn="l"/>
                <a:tab pos="6194425" algn="l"/>
                <a:tab pos="7071359" algn="l"/>
              </a:tabLst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3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po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y</a:t>
            </a:r>
            <a:r>
              <a:rPr sz="2800" spc="-45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ers,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po</a:t>
            </a:r>
            <a:r>
              <a:rPr sz="2800" spc="-30" dirty="0">
                <a:solidFill>
                  <a:srgbClr val="0000CC"/>
                </a:solidFill>
                <a:latin typeface="Times New Roman"/>
                <a:cs typeface="Times New Roman"/>
              </a:rPr>
              <a:t>l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y</a:t>
            </a:r>
            <a:r>
              <a:rPr sz="2800" spc="-45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der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iv</a:t>
            </a:r>
            <a:r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om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li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ing</a:t>
            </a:r>
            <a:endParaRPr sz="2800" dirty="0">
              <a:latin typeface="Times New Roman"/>
              <a:cs typeface="Times New Roman"/>
            </a:endParaRPr>
          </a:p>
          <a:p>
            <a:pPr marL="295910" marR="8255">
              <a:lnSpc>
                <a:spcPts val="5700"/>
              </a:lnSpc>
              <a:spcBef>
                <a:spcPts val="409"/>
              </a:spcBef>
              <a:tabLst>
                <a:tab pos="1849120" algn="l"/>
                <a:tab pos="2466340" algn="l"/>
                <a:tab pos="2946400" algn="l"/>
                <a:tab pos="3839845" algn="l"/>
                <a:tab pos="5068570" algn="l"/>
                <a:tab pos="5530215" algn="l"/>
                <a:tab pos="6147435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cr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spc="-3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dirty="0">
                <a:solidFill>
                  <a:srgbClr val="FF0000"/>
                </a:solidFill>
                <a:latin typeface="Times New Roman"/>
                <a:cs typeface="Times New Roman"/>
              </a:rPr>
              <a:t>tu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,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are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o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f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g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r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ea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n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tere</a:t>
            </a:r>
            <a:r>
              <a:rPr sz="2800" spc="-20" dirty="0">
                <a:solidFill>
                  <a:srgbClr val="0000CC"/>
                </a:solidFill>
                <a:latin typeface="Times New Roman"/>
                <a:cs typeface="Times New Roman"/>
              </a:rPr>
              <a:t>s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in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h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	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b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i</a:t>
            </a:r>
            <a:r>
              <a:rPr sz="2800" spc="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2800" spc="-45" dirty="0">
                <a:solidFill>
                  <a:srgbClr val="0000CC"/>
                </a:solidFill>
                <a:latin typeface="Times New Roman"/>
                <a:cs typeface="Times New Roman"/>
              </a:rPr>
              <a:t>m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ateri</a:t>
            </a:r>
            <a:r>
              <a:rPr sz="2800" spc="-25" dirty="0">
                <a:solidFill>
                  <a:srgbClr val="0000CC"/>
                </a:solidFill>
                <a:latin typeface="Times New Roman"/>
                <a:cs typeface="Times New Roman"/>
              </a:rPr>
              <a:t>a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ls  field.</a:t>
            </a: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800" b="1" u="heavy" spc="-20" dirty="0">
                <a:solidFill>
                  <a:srgbClr val="A3001F"/>
                </a:solidFill>
                <a:uFill>
                  <a:solidFill>
                    <a:srgbClr val="A3001F"/>
                  </a:solidFill>
                </a:uFill>
                <a:latin typeface="Times New Roman"/>
                <a:cs typeface="Times New Roman"/>
              </a:rPr>
              <a:t>Properties </a:t>
            </a:r>
            <a:r>
              <a:rPr sz="2800" b="1" u="heavy" spc="-5" dirty="0">
                <a:solidFill>
                  <a:srgbClr val="A3001F"/>
                </a:solidFill>
                <a:uFill>
                  <a:solidFill>
                    <a:srgbClr val="A3001F"/>
                  </a:solidFill>
                </a:uFill>
                <a:latin typeface="Times New Roman"/>
                <a:cs typeface="Times New Roman"/>
              </a:rPr>
              <a:t>of natural</a:t>
            </a:r>
            <a:r>
              <a:rPr sz="2800" b="1" u="heavy" spc="5" dirty="0">
                <a:solidFill>
                  <a:srgbClr val="A3001F"/>
                </a:solidFill>
                <a:uFill>
                  <a:solidFill>
                    <a:srgbClr val="A3001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solidFill>
                  <a:srgbClr val="A3001F"/>
                </a:solidFill>
                <a:uFill>
                  <a:solidFill>
                    <a:srgbClr val="A3001F"/>
                  </a:solidFill>
                </a:uFill>
                <a:latin typeface="Times New Roman"/>
                <a:cs typeface="Times New Roman"/>
              </a:rPr>
              <a:t>polymers:</a:t>
            </a:r>
            <a:endParaRPr sz="280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200"/>
              </a:spcBef>
              <a:buClr>
                <a:srgbClr val="B83B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FF0066"/>
                </a:solidFill>
                <a:latin typeface="Times New Roman"/>
                <a:cs typeface="Times New Roman"/>
              </a:rPr>
              <a:t>Biodegradable;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B83B68"/>
              </a:buClr>
              <a:buFont typeface="Wingdings"/>
              <a:buChar char=""/>
            </a:pPr>
            <a:endParaRPr sz="265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B83B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Non-toxic/</a:t>
            </a:r>
            <a:r>
              <a:rPr sz="2800" spc="-4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non-inflammatory;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B83B68"/>
              </a:buClr>
              <a:buFont typeface="Wingdings"/>
              <a:buChar char=""/>
            </a:pPr>
            <a:endParaRPr sz="265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B83B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10" dirty="0">
                <a:solidFill>
                  <a:srgbClr val="AB1B90"/>
                </a:solidFill>
                <a:latin typeface="Times New Roman"/>
                <a:cs typeface="Times New Roman"/>
              </a:rPr>
              <a:t>Mechanically </a:t>
            </a:r>
            <a:r>
              <a:rPr sz="2800" spc="-5" dirty="0">
                <a:solidFill>
                  <a:srgbClr val="AB1B90"/>
                </a:solidFill>
                <a:latin typeface="Times New Roman"/>
                <a:cs typeface="Times New Roman"/>
              </a:rPr>
              <a:t>similar to </a:t>
            </a:r>
            <a:r>
              <a:rPr sz="2800" dirty="0">
                <a:solidFill>
                  <a:srgbClr val="AB1B90"/>
                </a:solidFill>
                <a:latin typeface="Times New Roman"/>
                <a:cs typeface="Times New Roman"/>
              </a:rPr>
              <a:t>the tissue </a:t>
            </a:r>
            <a:r>
              <a:rPr sz="2800" spc="-5" dirty="0">
                <a:solidFill>
                  <a:srgbClr val="AB1B90"/>
                </a:solidFill>
                <a:latin typeface="Times New Roman"/>
                <a:cs typeface="Times New Roman"/>
              </a:rPr>
              <a:t>to </a:t>
            </a:r>
            <a:r>
              <a:rPr sz="2800" dirty="0">
                <a:solidFill>
                  <a:srgbClr val="AB1B90"/>
                </a:solidFill>
                <a:latin typeface="Times New Roman"/>
                <a:cs typeface="Times New Roman"/>
              </a:rPr>
              <a:t>be</a:t>
            </a:r>
            <a:r>
              <a:rPr sz="2800" spc="-175" dirty="0">
                <a:solidFill>
                  <a:srgbClr val="AB1B9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AB1B90"/>
                </a:solidFill>
                <a:latin typeface="Times New Roman"/>
                <a:cs typeface="Times New Roman"/>
              </a:rPr>
              <a:t>replaced;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B83B68"/>
              </a:buClr>
              <a:buFont typeface="Wingdings"/>
              <a:buChar char=""/>
            </a:pPr>
            <a:endParaRPr sz="2650" dirty="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B83B68"/>
              </a:buClr>
              <a:buSzPct val="80357"/>
              <a:buFont typeface="Wingdings"/>
              <a:buChar char=""/>
              <a:tabLst>
                <a:tab pos="296545" algn="l"/>
              </a:tabLst>
            </a:pPr>
            <a:r>
              <a:rPr sz="2800" spc="-5" dirty="0">
                <a:solidFill>
                  <a:srgbClr val="00AE50"/>
                </a:solidFill>
                <a:latin typeface="Times New Roman"/>
                <a:cs typeface="Times New Roman"/>
              </a:rPr>
              <a:t>Highly</a:t>
            </a:r>
            <a:r>
              <a:rPr sz="2800" spc="-30" dirty="0">
                <a:solidFill>
                  <a:srgbClr val="00AE5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AE50"/>
                </a:solidFill>
                <a:latin typeface="Times New Roman"/>
                <a:cs typeface="Times New Roman"/>
              </a:rPr>
              <a:t>porous;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24326" y="282905"/>
            <a:ext cx="293624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dirty="0">
                <a:solidFill>
                  <a:srgbClr val="001F5F"/>
                </a:solidFill>
                <a:latin typeface="Times New Roman"/>
                <a:cs typeface="Times New Roman"/>
              </a:rPr>
              <a:t>Natural</a:t>
            </a:r>
            <a:r>
              <a:rPr sz="3300" spc="-1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300" spc="-5" dirty="0">
                <a:solidFill>
                  <a:srgbClr val="001F5F"/>
                </a:solidFill>
                <a:latin typeface="Times New Roman"/>
                <a:cs typeface="Times New Roman"/>
              </a:rPr>
              <a:t>polymers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0566" y="3647756"/>
            <a:ext cx="2590800" cy="605294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i="1" dirty="0" smtClean="0">
                <a:latin typeface="Arial"/>
                <a:cs typeface="Arial"/>
              </a:rPr>
              <a:t>-</a:t>
            </a:r>
            <a:r>
              <a:rPr sz="800" i="1" dirty="0">
                <a:latin typeface="Arial"/>
                <a:cs typeface="Arial"/>
              </a:rPr>
              <a:t>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 smtClean="0">
                <a:latin typeface="Arial"/>
                <a:cs typeface="Arial"/>
              </a:rPr>
              <a:t>0</a:t>
            </a:r>
            <a:r>
              <a:rPr lang="en-US" sz="800" b="1" i="1" dirty="0">
                <a:latin typeface="Arial"/>
                <a:cs typeface="Arial"/>
              </a:rPr>
              <a:t>ALBAWEE</a:t>
            </a:r>
            <a:endParaRPr lang="en-US" sz="80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lang="en-US" sz="800" i="1" dirty="0">
                <a:latin typeface="Arial"/>
                <a:cs typeface="Arial"/>
              </a:rPr>
              <a:t>2021-02</a:t>
            </a:r>
            <a:r>
              <a:rPr sz="800" i="1" dirty="0" smtClean="0">
                <a:latin typeface="Arial"/>
                <a:cs typeface="Arial"/>
              </a:rPr>
              <a:t>6:26:18</a:t>
            </a:r>
            <a:endParaRPr sz="800" dirty="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مواد قابلة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للتحلل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2078" y="1342599"/>
            <a:ext cx="2211070" cy="370205"/>
          </a:xfrm>
          <a:custGeom>
            <a:avLst/>
            <a:gdLst/>
            <a:ahLst/>
            <a:cxnLst/>
            <a:rect l="l" t="t" r="r" b="b"/>
            <a:pathLst>
              <a:path w="2211070" h="370205">
                <a:moveTo>
                  <a:pt x="2146312" y="0"/>
                </a:moveTo>
                <a:lnTo>
                  <a:pt x="64577" y="0"/>
                </a:lnTo>
                <a:lnTo>
                  <a:pt x="38746" y="32774"/>
                </a:lnTo>
                <a:lnTo>
                  <a:pt x="19373" y="71791"/>
                </a:lnTo>
                <a:lnTo>
                  <a:pt x="6457" y="115265"/>
                </a:lnTo>
                <a:lnTo>
                  <a:pt x="0" y="161415"/>
                </a:lnTo>
                <a:lnTo>
                  <a:pt x="0" y="208456"/>
                </a:lnTo>
                <a:lnTo>
                  <a:pt x="6457" y="254605"/>
                </a:lnTo>
                <a:lnTo>
                  <a:pt x="19373" y="298080"/>
                </a:lnTo>
                <a:lnTo>
                  <a:pt x="38746" y="337097"/>
                </a:lnTo>
                <a:lnTo>
                  <a:pt x="64577" y="369872"/>
                </a:lnTo>
                <a:lnTo>
                  <a:pt x="2146312" y="369872"/>
                </a:lnTo>
                <a:lnTo>
                  <a:pt x="2172144" y="337097"/>
                </a:lnTo>
                <a:lnTo>
                  <a:pt x="2191517" y="298080"/>
                </a:lnTo>
                <a:lnTo>
                  <a:pt x="2204433" y="254605"/>
                </a:lnTo>
                <a:lnTo>
                  <a:pt x="2210890" y="208456"/>
                </a:lnTo>
                <a:lnTo>
                  <a:pt x="2210890" y="161415"/>
                </a:lnTo>
                <a:lnTo>
                  <a:pt x="2204433" y="115265"/>
                </a:lnTo>
                <a:lnTo>
                  <a:pt x="2191517" y="71791"/>
                </a:lnTo>
                <a:lnTo>
                  <a:pt x="2172144" y="32774"/>
                </a:lnTo>
                <a:lnTo>
                  <a:pt x="2146312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0491" y="1204976"/>
            <a:ext cx="8009255" cy="3887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5910" indent="-283845">
              <a:lnSpc>
                <a:spcPct val="100000"/>
              </a:lnSpc>
              <a:spcBef>
                <a:spcPts val="105"/>
              </a:spcBef>
              <a:buClr>
                <a:srgbClr val="B83B68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Encouraging of cell attachments </a:t>
            </a:r>
            <a:r>
              <a:rPr sz="3200" spc="5" dirty="0">
                <a:solidFill>
                  <a:srgbClr val="660066"/>
                </a:solidFill>
                <a:latin typeface="Times New Roman"/>
                <a:cs typeface="Times New Roman"/>
              </a:rPr>
              <a:t>and</a:t>
            </a:r>
            <a:r>
              <a:rPr sz="3200" spc="-17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growth;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83B68"/>
              </a:buClr>
              <a:buFont typeface="Wingdings"/>
              <a:buChar char=""/>
            </a:pPr>
            <a:endParaRPr sz="295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buClr>
                <a:srgbClr val="B83B68"/>
              </a:buClr>
              <a:buSzPct val="79687"/>
              <a:buFont typeface="Wingdings"/>
              <a:buChar char=""/>
              <a:tabLst>
                <a:tab pos="296545" algn="l"/>
              </a:tabLst>
            </a:pP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Easy 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and cheap </a:t>
            </a:r>
            <a:r>
              <a:rPr sz="3200" spc="-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3200" spc="-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manufacture</a:t>
            </a:r>
            <a:endParaRPr sz="3200">
              <a:latin typeface="Times New Roman"/>
              <a:cs typeface="Times New Roman"/>
            </a:endParaRPr>
          </a:p>
          <a:p>
            <a:pPr marL="295910" indent="-283845">
              <a:lnSpc>
                <a:spcPct val="100000"/>
              </a:lnSpc>
              <a:spcBef>
                <a:spcPts val="2400"/>
              </a:spcBef>
              <a:buClr>
                <a:srgbClr val="B83B68"/>
              </a:buClr>
              <a:buSzPct val="79687"/>
              <a:buFont typeface="Wingdings"/>
              <a:buChar char=""/>
              <a:tabLst>
                <a:tab pos="296545" algn="l"/>
                <a:tab pos="1816735" algn="l"/>
                <a:tab pos="2344420" algn="l"/>
                <a:tab pos="4318635" algn="l"/>
                <a:tab pos="5222240" algn="l"/>
                <a:tab pos="6245225" algn="l"/>
              </a:tabLst>
            </a:pP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Capable	of	attachment	</a:t>
            </a:r>
            <a:r>
              <a:rPr sz="3200" spc="-15" dirty="0">
                <a:solidFill>
                  <a:srgbClr val="660066"/>
                </a:solidFill>
                <a:latin typeface="Times New Roman"/>
                <a:cs typeface="Times New Roman"/>
              </a:rPr>
              <a:t>with	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other	molecules</a:t>
            </a:r>
            <a:endParaRPr sz="3200">
              <a:latin typeface="Times New Roman"/>
              <a:cs typeface="Times New Roman"/>
            </a:endParaRPr>
          </a:p>
          <a:p>
            <a:pPr marL="295910" marR="5080">
              <a:lnSpc>
                <a:spcPct val="170000"/>
              </a:lnSpc>
              <a:spcBef>
                <a:spcPts val="5"/>
              </a:spcBef>
              <a:tabLst>
                <a:tab pos="1035050" algn="l"/>
                <a:tab pos="3062605" algn="l"/>
                <a:tab pos="4682490" algn="l"/>
                <a:tab pos="6263640" algn="l"/>
              </a:tabLst>
            </a:pP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(</a:t>
            </a:r>
            <a:r>
              <a:rPr sz="3200" spc="-5" dirty="0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o	p</a:t>
            </a:r>
            <a:r>
              <a:rPr sz="3200" spc="5" dirty="0">
                <a:solidFill>
                  <a:srgbClr val="660066"/>
                </a:solidFill>
                <a:latin typeface="Times New Roman"/>
                <a:cs typeface="Times New Roman"/>
              </a:rPr>
              <a:t>o</a:t>
            </a:r>
            <a:r>
              <a:rPr sz="3200" spc="-20" dirty="0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ential</a:t>
            </a:r>
            <a:r>
              <a:rPr sz="3200" spc="-20" dirty="0">
                <a:solidFill>
                  <a:srgbClr val="660066"/>
                </a:solidFill>
                <a:latin typeface="Times New Roman"/>
                <a:cs typeface="Times New Roman"/>
              </a:rPr>
              <a:t>l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y	</a:t>
            </a:r>
            <a:r>
              <a:rPr sz="3200" spc="-20" dirty="0">
                <a:solidFill>
                  <a:srgbClr val="660066"/>
                </a:solidFill>
                <a:latin typeface="Times New Roman"/>
                <a:cs typeface="Times New Roman"/>
              </a:rPr>
              <a:t>i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n</a:t>
            </a:r>
            <a:r>
              <a:rPr sz="3200" spc="5" dirty="0">
                <a:solidFill>
                  <a:srgbClr val="660066"/>
                </a:solidFill>
                <a:latin typeface="Times New Roman"/>
                <a:cs typeface="Times New Roman"/>
              </a:rPr>
              <a:t>c</a:t>
            </a:r>
            <a:r>
              <a:rPr sz="3200" spc="-10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sz="3200" spc="5" dirty="0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se	</a:t>
            </a:r>
            <a:r>
              <a:rPr sz="3200" spc="-10" dirty="0">
                <a:solidFill>
                  <a:srgbClr val="660066"/>
                </a:solidFill>
                <a:latin typeface="Times New Roman"/>
                <a:cs typeface="Times New Roman"/>
              </a:rPr>
              <a:t>s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c</a:t>
            </a:r>
            <a:r>
              <a:rPr sz="3200" spc="-15" dirty="0">
                <a:solidFill>
                  <a:srgbClr val="660066"/>
                </a:solidFill>
                <a:latin typeface="Times New Roman"/>
                <a:cs typeface="Times New Roman"/>
              </a:rPr>
              <a:t>a</a:t>
            </a:r>
            <a:r>
              <a:rPr sz="3200" spc="-75" dirty="0">
                <a:solidFill>
                  <a:srgbClr val="660066"/>
                </a:solidFill>
                <a:latin typeface="Times New Roman"/>
                <a:cs typeface="Times New Roman"/>
              </a:rPr>
              <a:t>f</a:t>
            </a:r>
            <a:r>
              <a:rPr sz="3200" spc="-10" dirty="0">
                <a:solidFill>
                  <a:srgbClr val="660066"/>
                </a:solidFill>
                <a:latin typeface="Times New Roman"/>
                <a:cs typeface="Times New Roman"/>
              </a:rPr>
              <a:t>f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o</a:t>
            </a:r>
            <a:r>
              <a:rPr sz="3200" spc="-20" dirty="0">
                <a:solidFill>
                  <a:srgbClr val="660066"/>
                </a:solidFill>
                <a:latin typeface="Times New Roman"/>
                <a:cs typeface="Times New Roman"/>
              </a:rPr>
              <a:t>l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d	in</a:t>
            </a:r>
            <a:r>
              <a:rPr sz="3200" spc="-15" dirty="0">
                <a:solidFill>
                  <a:srgbClr val="660066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e</a:t>
            </a:r>
            <a:r>
              <a:rPr sz="3200" spc="-20" dirty="0">
                <a:solidFill>
                  <a:srgbClr val="660066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ac</a:t>
            </a:r>
            <a:r>
              <a:rPr sz="3200" spc="-20" dirty="0">
                <a:solidFill>
                  <a:srgbClr val="660066"/>
                </a:solidFill>
                <a:latin typeface="Times New Roman"/>
                <a:cs typeface="Times New Roman"/>
              </a:rPr>
              <a:t>ti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on  with normal</a:t>
            </a:r>
            <a:r>
              <a:rPr sz="3200" spc="-100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660066"/>
                </a:solidFill>
                <a:latin typeface="Times New Roman"/>
                <a:cs typeface="Times New Roman"/>
              </a:rPr>
              <a:t>tissue).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029815" y="457200"/>
            <a:ext cx="1046949" cy="76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53200" y="1342593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06:35:32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 marR="1778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خلايا هذا المواد قابلة للنمو والتأقلم مع الانسجة  </a:t>
            </a:r>
            <a:r>
              <a:rPr sz="1000" spc="-285" dirty="0">
                <a:latin typeface="Arial"/>
                <a:cs typeface="Arial"/>
              </a:rPr>
              <a:t>الحية</a:t>
            </a:r>
            <a:r>
              <a:rPr sz="1000" dirty="0">
                <a:latin typeface="Arial"/>
                <a:cs typeface="Arial"/>
              </a:rPr>
              <a:t> 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8381" y="3809922"/>
            <a:ext cx="1475105" cy="323215"/>
          </a:xfrm>
          <a:custGeom>
            <a:avLst/>
            <a:gdLst/>
            <a:ahLst/>
            <a:cxnLst/>
            <a:rect l="l" t="t" r="r" b="b"/>
            <a:pathLst>
              <a:path w="1475105" h="323214">
                <a:moveTo>
                  <a:pt x="1417774" y="0"/>
                </a:moveTo>
                <a:lnTo>
                  <a:pt x="57058" y="0"/>
                </a:lnTo>
                <a:lnTo>
                  <a:pt x="32095" y="32591"/>
                </a:lnTo>
                <a:lnTo>
                  <a:pt x="14264" y="71830"/>
                </a:lnTo>
                <a:lnTo>
                  <a:pt x="3566" y="115500"/>
                </a:lnTo>
                <a:lnTo>
                  <a:pt x="0" y="161385"/>
                </a:lnTo>
                <a:lnTo>
                  <a:pt x="3566" y="207271"/>
                </a:lnTo>
                <a:lnTo>
                  <a:pt x="14264" y="250941"/>
                </a:lnTo>
                <a:lnTo>
                  <a:pt x="32095" y="290180"/>
                </a:lnTo>
                <a:lnTo>
                  <a:pt x="57058" y="322771"/>
                </a:lnTo>
                <a:lnTo>
                  <a:pt x="1417774" y="322771"/>
                </a:lnTo>
                <a:lnTo>
                  <a:pt x="1442737" y="290180"/>
                </a:lnTo>
                <a:lnTo>
                  <a:pt x="1460568" y="250941"/>
                </a:lnTo>
                <a:lnTo>
                  <a:pt x="1471267" y="207271"/>
                </a:lnTo>
                <a:lnTo>
                  <a:pt x="1474833" y="161385"/>
                </a:lnTo>
                <a:lnTo>
                  <a:pt x="1471267" y="115500"/>
                </a:lnTo>
                <a:lnTo>
                  <a:pt x="1460568" y="71830"/>
                </a:lnTo>
                <a:lnTo>
                  <a:pt x="1442737" y="32591"/>
                </a:lnTo>
                <a:lnTo>
                  <a:pt x="1417774" y="0"/>
                </a:lnTo>
                <a:close/>
              </a:path>
            </a:pathLst>
          </a:custGeom>
          <a:solidFill>
            <a:srgbClr val="FFD100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7164" y="595071"/>
            <a:ext cx="4886325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001F5F"/>
                </a:solidFill>
                <a:latin typeface="Times New Roman"/>
                <a:cs typeface="Times New Roman"/>
              </a:rPr>
              <a:t>Example </a:t>
            </a:r>
            <a:r>
              <a:rPr sz="3300" dirty="0">
                <a:solidFill>
                  <a:srgbClr val="001F5F"/>
                </a:solidFill>
                <a:latin typeface="Times New Roman"/>
                <a:cs typeface="Times New Roman"/>
              </a:rPr>
              <a:t>of natural</a:t>
            </a:r>
            <a:r>
              <a:rPr sz="3300" spc="-1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300" dirty="0">
                <a:solidFill>
                  <a:srgbClr val="001F5F"/>
                </a:solidFill>
                <a:latin typeface="Times New Roman"/>
                <a:cs typeface="Times New Roman"/>
              </a:rPr>
              <a:t>polymers</a:t>
            </a:r>
            <a:endParaRPr sz="3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5539" y="2249169"/>
            <a:ext cx="2357120" cy="33280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Clr>
                <a:srgbClr val="B83B68"/>
              </a:buClr>
              <a:buSzPct val="80357"/>
              <a:buAutoNum type="alphaUcPeriod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Collagen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305"/>
              </a:spcBef>
              <a:buClr>
                <a:srgbClr val="B83B68"/>
              </a:buClr>
              <a:buSzPct val="80357"/>
              <a:buAutoNum type="alphaUcPeriod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Cellulose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305"/>
              </a:spcBef>
              <a:buClr>
                <a:srgbClr val="B83B68"/>
              </a:buClr>
              <a:buSzPct val="80357"/>
              <a:buAutoNum type="alphaUcPeriod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Alginates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295"/>
              </a:spcBef>
              <a:buClr>
                <a:srgbClr val="B83B68"/>
              </a:buClr>
              <a:buSzPct val="80357"/>
              <a:buAutoNum type="alphaUcPeriod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Dextrans</a:t>
            </a:r>
            <a:r>
              <a:rPr sz="2800" spc="-135" dirty="0">
                <a:solidFill>
                  <a:srgbClr val="660066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660066"/>
                </a:solidFill>
                <a:latin typeface="Times New Roman"/>
                <a:cs typeface="Times New Roman"/>
              </a:rPr>
              <a:t>and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2305"/>
              </a:spcBef>
              <a:buClr>
                <a:srgbClr val="B83B68"/>
              </a:buClr>
              <a:buSzPct val="80357"/>
              <a:buAutoNum type="alphaUcPeriod"/>
              <a:tabLst>
                <a:tab pos="469265" algn="l"/>
                <a:tab pos="469900" algn="l"/>
              </a:tabLst>
            </a:pPr>
            <a:r>
              <a:rPr sz="2800" spc="-5" dirty="0">
                <a:solidFill>
                  <a:srgbClr val="FF0000"/>
                </a:solidFill>
                <a:latin typeface="Times New Roman"/>
                <a:cs typeface="Times New Roman"/>
              </a:rPr>
              <a:t>Chitosan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29815" y="457200"/>
            <a:ext cx="1046949" cy="760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53200" y="3809924"/>
            <a:ext cx="2590800" cy="14478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508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400"/>
              </a:spcBef>
            </a:pPr>
            <a:r>
              <a:rPr sz="800" b="1" i="1" dirty="0">
                <a:latin typeface="Arial"/>
                <a:cs typeface="Arial"/>
              </a:rPr>
              <a:t>ABBAS-</a:t>
            </a:r>
            <a:r>
              <a:rPr sz="800" b="1" i="1" spc="-100" dirty="0">
                <a:latin typeface="Arial"/>
                <a:cs typeface="Arial"/>
              </a:rPr>
              <a:t> </a:t>
            </a:r>
            <a:r>
              <a:rPr sz="800" b="1" i="1" dirty="0">
                <a:latin typeface="Arial"/>
                <a:cs typeface="Arial"/>
              </a:rPr>
              <a:t>ALBAWEE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800" i="1" dirty="0">
                <a:latin typeface="Arial"/>
                <a:cs typeface="Arial"/>
              </a:rPr>
              <a:t>2021-02-14</a:t>
            </a:r>
            <a:r>
              <a:rPr sz="800" i="1" spc="-100" dirty="0">
                <a:latin typeface="Arial"/>
                <a:cs typeface="Arial"/>
              </a:rPr>
              <a:t> </a:t>
            </a:r>
            <a:r>
              <a:rPr sz="800" i="1" dirty="0">
                <a:latin typeface="Arial"/>
                <a:cs typeface="Arial"/>
              </a:rPr>
              <a:t>06:38:21</a:t>
            </a:r>
            <a:endParaRPr sz="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0"/>
              </a:spcBef>
            </a:pPr>
            <a:r>
              <a:rPr sz="1000" dirty="0">
                <a:latin typeface="Arial"/>
                <a:cs typeface="Arial"/>
              </a:rPr>
              <a:t>--------------------------------------------</a:t>
            </a:r>
            <a:endParaRPr sz="10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الجينات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1779</Words>
  <Application>Microsoft Office PowerPoint</Application>
  <PresentationFormat>On-screen Show (4:3)</PresentationFormat>
  <Paragraphs>562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Carlito</vt:lpstr>
      <vt:lpstr>Times New Roman</vt:lpstr>
      <vt:lpstr>Verdana</vt:lpstr>
      <vt:lpstr>Wingdings</vt:lpstr>
      <vt:lpstr>Office Theme</vt:lpstr>
      <vt:lpstr>PowerPoint Presentation</vt:lpstr>
      <vt:lpstr>CONTENTS</vt:lpstr>
      <vt:lpstr>PowerPoint Presentation</vt:lpstr>
      <vt:lpstr>obtained</vt:lpstr>
      <vt:lpstr>Properties Of Biomedical Polymers</vt:lpstr>
      <vt:lpstr>Classification</vt:lpstr>
      <vt:lpstr>Natural polymers</vt:lpstr>
      <vt:lpstr>PowerPoint Presentation</vt:lpstr>
      <vt:lpstr>Example of natural polymers</vt:lpstr>
      <vt:lpstr>Collagen</vt:lpstr>
      <vt:lpstr>Chitosan</vt:lpstr>
      <vt:lpstr>Alginate</vt:lpstr>
      <vt:lpstr>Synthetic Polymers</vt:lpstr>
      <vt:lpstr>PowerPoint Presentation</vt:lpstr>
      <vt:lpstr>Synthetic Polymers</vt:lpstr>
      <vt:lpstr>Classification of synthetic polymers</vt:lpstr>
      <vt:lpstr>Biostable Polymers</vt:lpstr>
      <vt:lpstr>PowerPoint Presentation</vt:lpstr>
      <vt:lpstr>Bioerodible Polymers</vt:lpstr>
      <vt:lpstr>Water Soluble Polymers</vt:lpstr>
      <vt:lpstr>Selection Parameters For Biomedical Polymers</vt:lpstr>
      <vt:lpstr>PowerPoint Presentation</vt:lpstr>
      <vt:lpstr>Application</vt:lpstr>
      <vt:lpstr>PowerPoint Presentation</vt:lpstr>
      <vt:lpstr>PowerPoint Presentation</vt:lpstr>
      <vt:lpstr>Artificial Heart</vt:lpstr>
      <vt:lpstr>Artificial Heart</vt:lpstr>
      <vt:lpstr>ABIO HEART</vt:lpstr>
      <vt:lpstr>Heart Pump Designs</vt:lpstr>
      <vt:lpstr>Bones, Joints, And Teeth</vt:lpstr>
      <vt:lpstr>Contact Lenses And Intraocula Lenses</vt:lpstr>
      <vt:lpstr>Artificial Kidney And Hemodialysis</vt:lpstr>
      <vt:lpstr>Oxygen-Transport Membranes</vt:lpstr>
      <vt:lpstr>PowerPoint Presentation</vt:lpstr>
      <vt:lpstr>Drug release by diffusion</vt:lpstr>
      <vt:lpstr>Drug release by erosion</vt:lpstr>
      <vt:lpstr>Bulk erosion</vt:lpstr>
      <vt:lpstr>Surface erosion (e.g., polyanhydrides)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Biomedical Polymers</dc:title>
  <dc:creator>ABBAS- ALBAWEE</dc:creator>
  <cp:lastModifiedBy>Maher</cp:lastModifiedBy>
  <cp:revision>2</cp:revision>
  <dcterms:created xsi:type="dcterms:W3CDTF">2021-02-20T19:08:07Z</dcterms:created>
  <dcterms:modified xsi:type="dcterms:W3CDTF">2021-02-21T10:36:40Z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2021-02-20T00:00:00Z</vt:filetime>
  </property>
</Properties>
</file>